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9.png" ContentType="image/png"/>
  <Override PartName="/ppt/media/image1.png" ContentType="image/png"/>
  <Override PartName="/ppt/media/image50.png" ContentType="image/png"/>
  <Override PartName="/ppt/media/image5.gif" ContentType="image/gif"/>
  <Override PartName="/ppt/media/image2.png" ContentType="image/png"/>
  <Override PartName="/ppt/media/image3.png" ContentType="image/png"/>
  <Override PartName="/ppt/media/image21.png" ContentType="image/png"/>
  <Override PartName="/ppt/media/image6.jpeg" ContentType="image/jpeg"/>
  <Override PartName="/ppt/media/image4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8602920" y="66960"/>
            <a:ext cx="348120" cy="3574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8602920" y="66960"/>
            <a:ext cx="348120" cy="3574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8602920" y="66960"/>
            <a:ext cx="348120" cy="3574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8602920" y="66960"/>
            <a:ext cx="348120" cy="3574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2057400" y="1197360"/>
            <a:ext cx="5420880" cy="87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4000" spc="-114" strike="noStrike">
                <a:solidFill>
                  <a:srgbClr val="cc0000"/>
                </a:solidFill>
                <a:latin typeface="Verdana"/>
              </a:rPr>
              <a:t>Capstone</a:t>
            </a:r>
            <a:r>
              <a:rPr b="1" lang="en-IN" sz="4000" spc="-330" strike="noStrike">
                <a:solidFill>
                  <a:srgbClr val="cc0000"/>
                </a:solidFill>
                <a:latin typeface="Verdana"/>
              </a:rPr>
              <a:t> </a:t>
            </a:r>
            <a:r>
              <a:rPr b="1" lang="en-IN" sz="4000" spc="-177" strike="noStrike">
                <a:solidFill>
                  <a:srgbClr val="cc0000"/>
                </a:solidFill>
                <a:latin typeface="Verdana"/>
              </a:rPr>
              <a:t>Project-4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635040" y="1237320"/>
            <a:ext cx="8281440" cy="401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25720" bIns="0">
            <a:noAutofit/>
          </a:bodyPr>
          <a:p>
            <a:pPr marL="9360" algn="ctr">
              <a:lnSpc>
                <a:spcPct val="100000"/>
              </a:lnSpc>
              <a:spcBef>
                <a:spcPts val="99"/>
              </a:spcBef>
            </a:pPr>
            <a:r>
              <a:rPr b="1" lang="en-IN" sz="2800" spc="-225" strike="noStrike">
                <a:solidFill>
                  <a:srgbClr val="124f5c"/>
                </a:solidFill>
                <a:latin typeface="Verdana"/>
              </a:rPr>
              <a:t>NETFLIX </a:t>
            </a:r>
            <a:r>
              <a:rPr b="1" lang="en-IN" sz="2800" spc="-197" strike="noStrike">
                <a:solidFill>
                  <a:srgbClr val="124f5c"/>
                </a:solidFill>
                <a:latin typeface="Verdana"/>
              </a:rPr>
              <a:t>MOVIES </a:t>
            </a:r>
            <a:r>
              <a:rPr b="1" lang="en-IN" sz="2800" spc="-66" strike="noStrike">
                <a:solidFill>
                  <a:srgbClr val="124f5c"/>
                </a:solidFill>
                <a:latin typeface="Verdana"/>
              </a:rPr>
              <a:t>AND </a:t>
            </a:r>
            <a:r>
              <a:rPr b="1" lang="en-IN" sz="2800" spc="-151" strike="noStrike">
                <a:solidFill>
                  <a:srgbClr val="124f5c"/>
                </a:solidFill>
                <a:latin typeface="Verdana"/>
              </a:rPr>
              <a:t>TV</a:t>
            </a:r>
            <a:r>
              <a:rPr b="1" lang="en-IN" sz="2800" spc="-372" strike="noStrike">
                <a:solidFill>
                  <a:srgbClr val="124f5c"/>
                </a:solidFill>
                <a:latin typeface="Verdana"/>
              </a:rPr>
              <a:t> </a:t>
            </a:r>
            <a:r>
              <a:rPr b="1" lang="en-IN" sz="2800" spc="-111" strike="noStrike">
                <a:solidFill>
                  <a:srgbClr val="124f5c"/>
                </a:solidFill>
                <a:latin typeface="Verdana"/>
              </a:rPr>
              <a:t>SHOWS  </a:t>
            </a:r>
            <a:r>
              <a:rPr b="1" lang="en-IN" sz="2800" spc="-197" strike="noStrike">
                <a:solidFill>
                  <a:srgbClr val="124f5c"/>
                </a:solidFill>
                <a:latin typeface="Verdana"/>
              </a:rPr>
              <a:t>CLUSTERING</a:t>
            </a:r>
            <a:endParaRPr b="0" lang="en-IN" sz="2800" spc="-1" strike="noStrike">
              <a:latin typeface="Arial"/>
            </a:endParaRPr>
          </a:p>
          <a:p>
            <a:pPr marL="9360" algn="ctr">
              <a:lnSpc>
                <a:spcPct val="100000"/>
              </a:lnSpc>
              <a:spcBef>
                <a:spcPts val="99"/>
              </a:spcBef>
            </a:pPr>
            <a:endParaRPr b="0" lang="en-IN" sz="2800" spc="-1" strike="noStrike">
              <a:latin typeface="Arial"/>
            </a:endParaRPr>
          </a:p>
          <a:p>
            <a:pPr marL="720" algn="ctr">
              <a:lnSpc>
                <a:spcPct val="100000"/>
              </a:lnSpc>
              <a:spcBef>
                <a:spcPts val="85"/>
              </a:spcBef>
            </a:pPr>
            <a:r>
              <a:rPr b="1" lang="en-IN" sz="1800" spc="-72" strike="noStrike">
                <a:solidFill>
                  <a:srgbClr val="403152"/>
                </a:solidFill>
                <a:latin typeface="Verdana"/>
              </a:rPr>
              <a:t>Manvi Godbole</a:t>
            </a:r>
            <a:endParaRPr b="0" lang="en-IN" sz="1800" spc="-1" strike="noStrike">
              <a:latin typeface="Arial"/>
            </a:endParaRPr>
          </a:p>
          <a:p>
            <a:pPr marL="720" algn="ctr">
              <a:lnSpc>
                <a:spcPct val="100000"/>
              </a:lnSpc>
              <a:spcBef>
                <a:spcPts val="85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80880" y="57240"/>
            <a:ext cx="777168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da0000"/>
                </a:solidFill>
                <a:latin typeface="Calibri"/>
                <a:ea typeface="DejaVu Sans"/>
              </a:rPr>
              <a:t>         </a:t>
            </a:r>
            <a:r>
              <a:rPr b="1" lang="en-IN" sz="2800" spc="-1" strike="noStrike">
                <a:solidFill>
                  <a:srgbClr val="da0000"/>
                </a:solidFill>
                <a:latin typeface="Calibri"/>
                <a:ea typeface="DejaVu Sans"/>
              </a:rPr>
              <a:t>Exploratory Data Analysis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13" name="Picture 6" descr=""/>
          <p:cNvPicPr/>
          <p:nvPr/>
        </p:nvPicPr>
        <p:blipFill>
          <a:blip r:embed="rId1"/>
          <a:stretch/>
        </p:blipFill>
        <p:spPr>
          <a:xfrm>
            <a:off x="301680" y="657000"/>
            <a:ext cx="8032320" cy="3949200"/>
          </a:xfrm>
          <a:prstGeom prst="rect">
            <a:avLst/>
          </a:prstGeom>
          <a:ln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508320" y="546840"/>
            <a:ext cx="76194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Releases over the year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685800" y="4552920"/>
            <a:ext cx="78800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254061"/>
                </a:solidFill>
                <a:latin typeface="Arial"/>
                <a:ea typeface="DejaVu Sans"/>
              </a:rPr>
              <a:t>The number of release have significantly increased after 2015 and have dropped in 2021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254061"/>
                </a:solidFill>
                <a:latin typeface="Arial"/>
                <a:ea typeface="DejaVu Sans"/>
              </a:rPr>
              <a:t>because of Covid 19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2" descr=""/>
          <p:cNvPicPr/>
          <p:nvPr/>
        </p:nvPicPr>
        <p:blipFill>
          <a:blip r:embed="rId1"/>
          <a:stretch/>
        </p:blipFill>
        <p:spPr>
          <a:xfrm>
            <a:off x="228600" y="895320"/>
            <a:ext cx="8479800" cy="403776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1295280" y="57240"/>
            <a:ext cx="6552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da0000"/>
                </a:solidFill>
                <a:latin typeface="Calibri"/>
                <a:ea typeface="DejaVu Sans"/>
              </a:rPr>
              <a:t>Exploratory Data Analysis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914400" y="68040"/>
            <a:ext cx="6618960" cy="87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spAutoFit/>
          </a:bodyPr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b="1" lang="en-IN" sz="2800" spc="-1" strike="noStrike">
                <a:solidFill>
                  <a:srgbClr val="da0000"/>
                </a:solidFill>
                <a:latin typeface="Calibri"/>
                <a:ea typeface="DejaVu Sans"/>
              </a:rPr>
              <a:t>           </a:t>
            </a:r>
            <a:r>
              <a:rPr b="1" lang="en-IN" sz="2800" spc="-1" strike="noStrike">
                <a:solidFill>
                  <a:srgbClr val="da0000"/>
                </a:solidFill>
                <a:latin typeface="Calibri"/>
                <a:ea typeface="DejaVu Sans"/>
              </a:rPr>
              <a:t>Exploratory Data Analysis</a:t>
            </a:r>
            <a:endParaRPr b="0" lang="en-IN" sz="2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6"/>
              </a:spcBef>
            </a:pPr>
            <a:endParaRPr b="0" lang="en-IN" sz="2800" spc="-1" strike="noStrike">
              <a:latin typeface="Arial"/>
            </a:endParaRPr>
          </a:p>
        </p:txBody>
      </p:sp>
      <p:pic>
        <p:nvPicPr>
          <p:cNvPr id="219" name="Picture 8" descr=""/>
          <p:cNvPicPr/>
          <p:nvPr/>
        </p:nvPicPr>
        <p:blipFill>
          <a:blip r:embed="rId1"/>
          <a:stretch/>
        </p:blipFill>
        <p:spPr>
          <a:xfrm>
            <a:off x="0" y="895320"/>
            <a:ext cx="9143280" cy="417240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533520" y="710640"/>
            <a:ext cx="4641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Rating wise content count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380880" y="0"/>
            <a:ext cx="6933600" cy="87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noAutofit/>
          </a:bodyPr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b="1" lang="en-IN" sz="2800" spc="-1" strike="noStrike">
                <a:solidFill>
                  <a:srgbClr val="da0000"/>
                </a:solidFill>
                <a:latin typeface="Calibri"/>
              </a:rPr>
              <a:t>                     </a:t>
            </a:r>
            <a:r>
              <a:rPr b="1" lang="en-IN" sz="2800" spc="-1" strike="noStrike">
                <a:solidFill>
                  <a:srgbClr val="da0000"/>
                </a:solidFill>
                <a:latin typeface="Calibri"/>
              </a:rPr>
              <a:t>Exploratory Data Analysis</a:t>
            </a:r>
            <a:br/>
            <a:endParaRPr b="0" lang="en-IN" sz="2800" spc="-1" strike="noStrike">
              <a:latin typeface="Arial"/>
            </a:endParaRPr>
          </a:p>
        </p:txBody>
      </p:sp>
      <p:pic>
        <p:nvPicPr>
          <p:cNvPr id="222" name="Picture 4" descr=""/>
          <p:cNvPicPr/>
          <p:nvPr/>
        </p:nvPicPr>
        <p:blipFill>
          <a:blip r:embed="rId1"/>
          <a:stretch/>
        </p:blipFill>
        <p:spPr>
          <a:xfrm>
            <a:off x="141480" y="666720"/>
            <a:ext cx="8762400" cy="4119120"/>
          </a:xfrm>
          <a:prstGeom prst="rect">
            <a:avLst/>
          </a:prstGeom>
          <a:ln>
            <a:noFill/>
          </a:ln>
        </p:spPr>
      </p:pic>
      <p:sp>
        <p:nvSpPr>
          <p:cNvPr id="223" name="CustomShape 2"/>
          <p:cNvSpPr/>
          <p:nvPr/>
        </p:nvSpPr>
        <p:spPr>
          <a:xfrm>
            <a:off x="1143000" y="4786560"/>
            <a:ext cx="7379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Documentaries is the most popular genre followed by comedy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3" descr=""/>
          <p:cNvPicPr/>
          <p:nvPr/>
        </p:nvPicPr>
        <p:blipFill>
          <a:blip r:embed="rId1"/>
          <a:stretch/>
        </p:blipFill>
        <p:spPr>
          <a:xfrm>
            <a:off x="231480" y="666720"/>
            <a:ext cx="8680320" cy="4273200"/>
          </a:xfrm>
          <a:prstGeom prst="rect">
            <a:avLst/>
          </a:prstGeom>
          <a:ln>
            <a:noFill/>
          </a:ln>
        </p:spPr>
      </p:pic>
      <p:sp>
        <p:nvSpPr>
          <p:cNvPr id="225" name="CustomShape 1"/>
          <p:cNvSpPr/>
          <p:nvPr/>
        </p:nvSpPr>
        <p:spPr>
          <a:xfrm>
            <a:off x="533520" y="20520"/>
            <a:ext cx="76194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da0000"/>
                </a:solidFill>
                <a:latin typeface="Calibri"/>
                <a:ea typeface="DejaVu Sans"/>
              </a:rPr>
              <a:t>         </a:t>
            </a:r>
            <a:r>
              <a:rPr b="1" lang="en-IN" sz="2800" spc="-1" strike="noStrike">
                <a:solidFill>
                  <a:srgbClr val="da0000"/>
                </a:solidFill>
                <a:latin typeface="Calibri"/>
                <a:ea typeface="DejaVu Sans"/>
              </a:rPr>
              <a:t>Exploratory Data Analysis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76320" y="919800"/>
            <a:ext cx="8253720" cy="87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2000" spc="-7" strike="noStrike">
                <a:solidFill>
                  <a:srgbClr val="254061"/>
                </a:solidFill>
                <a:latin typeface="Calibri"/>
              </a:rPr>
              <a:t>Duration distribution of</a:t>
            </a:r>
            <a:r>
              <a:rPr b="1" lang="en-IN" sz="2000" spc="-66" strike="noStrike">
                <a:solidFill>
                  <a:srgbClr val="254061"/>
                </a:solidFill>
                <a:latin typeface="Calibri"/>
              </a:rPr>
              <a:t> </a:t>
            </a:r>
            <a:r>
              <a:rPr b="1" lang="en-IN" sz="2000" spc="-1" strike="noStrike">
                <a:solidFill>
                  <a:srgbClr val="254061"/>
                </a:solidFill>
                <a:latin typeface="Calibri"/>
              </a:rPr>
              <a:t>Movies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6583680" y="4783320"/>
            <a:ext cx="2102400" cy="298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" bIns="0">
            <a:noAutofit/>
          </a:bodyPr>
          <a:p>
            <a:pPr marL="38160" algn="r">
              <a:lnSpc>
                <a:spcPct val="100000"/>
              </a:lnSpc>
              <a:spcBef>
                <a:spcPts val="6"/>
              </a:spcBef>
            </a:pPr>
            <a:fld id="{002DEF08-8250-4518-82A6-F6BD25466DF1}" type="slidenum">
              <a:rPr b="0" lang="en-IN" sz="1800" spc="-1" strike="noStrike">
                <a:solidFill>
                  <a:srgbClr val="b2b2b2"/>
                </a:solidFill>
                <a:latin typeface="Calibri"/>
              </a:rPr>
              <a:t>&lt;number&gt;</a:t>
            </a:fld>
            <a:endParaRPr b="0" lang="en-IN" sz="1800" spc="-1" strike="noStrike">
              <a:latin typeface="Arial"/>
            </a:endParaRPr>
          </a:p>
        </p:txBody>
      </p:sp>
      <p:pic>
        <p:nvPicPr>
          <p:cNvPr id="228" name="Picture 5" descr=""/>
          <p:cNvPicPr/>
          <p:nvPr/>
        </p:nvPicPr>
        <p:blipFill>
          <a:blip r:embed="rId1"/>
          <a:stretch/>
        </p:blipFill>
        <p:spPr>
          <a:xfrm>
            <a:off x="1183680" y="1240560"/>
            <a:ext cx="6435360" cy="3692880"/>
          </a:xfrm>
          <a:prstGeom prst="rect">
            <a:avLst/>
          </a:prstGeom>
          <a:ln>
            <a:noFill/>
          </a:ln>
        </p:spPr>
      </p:pic>
      <p:sp>
        <p:nvSpPr>
          <p:cNvPr id="229" name="CustomShape 3"/>
          <p:cNvSpPr/>
          <p:nvPr/>
        </p:nvSpPr>
        <p:spPr>
          <a:xfrm>
            <a:off x="2438280" y="0"/>
            <a:ext cx="46062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2800" spc="-1" strike="noStrike">
                <a:solidFill>
                  <a:srgbClr val="da0000"/>
                </a:solidFill>
                <a:latin typeface="Calibri"/>
                <a:ea typeface="DejaVu Sans"/>
              </a:rPr>
              <a:t>  </a:t>
            </a:r>
            <a:r>
              <a:rPr b="1" lang="en-IN" sz="2800" spc="-1" strike="noStrike">
                <a:solidFill>
                  <a:srgbClr val="da0000"/>
                </a:solidFill>
                <a:latin typeface="Calibri"/>
                <a:ea typeface="DejaVu Sans"/>
              </a:rPr>
              <a:t>Exploratory Data Analysis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380880" y="133200"/>
            <a:ext cx="6780960" cy="87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2800" spc="-7" strike="noStrike">
                <a:solidFill>
                  <a:srgbClr val="cc0000"/>
                </a:solidFill>
                <a:latin typeface="Arial"/>
              </a:rPr>
              <a:t>Data</a:t>
            </a:r>
            <a:r>
              <a:rPr b="1" lang="en-IN" sz="2800" spc="-46" strike="noStrike">
                <a:solidFill>
                  <a:srgbClr val="cc0000"/>
                </a:solidFill>
                <a:latin typeface="Arial"/>
              </a:rPr>
              <a:t> </a:t>
            </a:r>
            <a:r>
              <a:rPr b="1" lang="en-IN" sz="2800" spc="-7" strike="noStrike">
                <a:solidFill>
                  <a:srgbClr val="cc0000"/>
                </a:solidFill>
                <a:latin typeface="Arial"/>
              </a:rPr>
              <a:t>Cleaning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457200" y="666720"/>
            <a:ext cx="8308800" cy="354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0">
            <a:spAutoFit/>
          </a:bodyPr>
          <a:p>
            <a:pPr marL="355680" indent="-342360">
              <a:lnSpc>
                <a:spcPct val="100000"/>
              </a:lnSpc>
              <a:spcBef>
                <a:spcPts val="425"/>
              </a:spcBef>
              <a:buClr>
                <a:srgbClr val="0d3a45"/>
              </a:buClr>
              <a:buFont typeface="Wingdings" charset="2"/>
              <a:buChar char=""/>
            </a:pPr>
            <a:r>
              <a:rPr b="0" lang="en-IN" sz="1800" spc="-12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ea typeface="DejaVu Sans"/>
              </a:rPr>
              <a:t>Label</a:t>
            </a:r>
            <a:r>
              <a:rPr b="0" lang="en-IN" sz="1800" spc="1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ea typeface="DejaVu Sans"/>
              </a:rPr>
              <a:t> </a:t>
            </a:r>
            <a:r>
              <a:rPr b="0" lang="en-IN" sz="1800" spc="-7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ea typeface="DejaVu Sans"/>
              </a:rPr>
              <a:t>Encoding</a:t>
            </a:r>
            <a:endParaRPr b="0" lang="en-IN" sz="1800" spc="-1" strike="noStrike">
              <a:latin typeface="Arial"/>
            </a:endParaRPr>
          </a:p>
          <a:p>
            <a:pPr marL="354960" indent="-342360">
              <a:lnSpc>
                <a:spcPct val="114000"/>
              </a:lnSpc>
              <a:spcBef>
                <a:spcPts val="6"/>
              </a:spcBef>
              <a:buClr>
                <a:srgbClr val="0d3a45"/>
              </a:buClr>
              <a:buFont typeface="Wingdings" charset="2"/>
              <a:buChar char=""/>
            </a:pPr>
            <a:r>
              <a:rPr b="0" lang="en-IN" sz="1800" spc="-7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ea typeface="DejaVu Sans"/>
              </a:rPr>
              <a:t>Lemmatisation-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Lemmatization,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unlike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Stemming,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reduces the inflected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words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properly</a:t>
            </a:r>
            <a:r>
              <a:rPr b="0" lang="en-IN" sz="1400" spc="-106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ensuring  that the</a:t>
            </a:r>
            <a:r>
              <a:rPr b="0" lang="en-IN" sz="1400" spc="-35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root</a:t>
            </a:r>
            <a:r>
              <a:rPr b="0" lang="en-IN" sz="1400" spc="-21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word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	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belongs to the language. In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Lemmatization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root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word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is called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Lemma.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...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For  example,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runs, running, ran are all forms of the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word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run, therefore run is the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lemma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of all these 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words.</a:t>
            </a:r>
            <a:endParaRPr b="0" lang="en-IN" sz="1400" spc="-1" strike="noStrike">
              <a:latin typeface="Arial"/>
            </a:endParaRPr>
          </a:p>
          <a:p>
            <a:pPr marL="354960" indent="-342360">
              <a:lnSpc>
                <a:spcPts val="2081"/>
              </a:lnSpc>
              <a:spcBef>
                <a:spcPts val="400"/>
              </a:spcBef>
              <a:buClr>
                <a:srgbClr val="0d3a45"/>
              </a:buClr>
              <a:buFont typeface="Wingdings" charset="2"/>
              <a:buChar char=""/>
            </a:pPr>
            <a:r>
              <a:rPr b="0" lang="en-IN" sz="1800" spc="-7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ea typeface="DejaVu Sans"/>
              </a:rPr>
              <a:t>Removing Stop </a:t>
            </a:r>
            <a:r>
              <a:rPr b="0" lang="en-IN" sz="1800" spc="-15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ea typeface="DejaVu Sans"/>
              </a:rPr>
              <a:t>words</a:t>
            </a:r>
            <a:r>
              <a:rPr b="0" lang="en-IN" sz="1800" spc="-15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  <a:ea typeface="DejaVu Sans"/>
              </a:rPr>
              <a:t>-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To remove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stop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words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from a sentence,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you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can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divide your text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into 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words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and then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remove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the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word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if it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exits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in the list of stop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words provided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by</a:t>
            </a:r>
            <a:r>
              <a:rPr b="0" lang="en-IN" sz="1400" spc="-177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NLTK.</a:t>
            </a:r>
            <a:endParaRPr b="0" lang="en-IN" sz="1400" spc="-1" strike="noStrike">
              <a:latin typeface="Arial"/>
            </a:endParaRPr>
          </a:p>
          <a:p>
            <a:pPr marL="355680" indent="-342360">
              <a:lnSpc>
                <a:spcPct val="100000"/>
              </a:lnSpc>
              <a:spcBef>
                <a:spcPts val="119"/>
              </a:spcBef>
              <a:buClr>
                <a:srgbClr val="0d3a45"/>
              </a:buClr>
              <a:buFont typeface="Wingdings" charset="2"/>
              <a:buChar char=""/>
            </a:pPr>
            <a:r>
              <a:rPr b="0" lang="en-IN" sz="1800" spc="1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ea typeface="DejaVu Sans"/>
              </a:rPr>
              <a:t>Tf </a:t>
            </a:r>
            <a:r>
              <a:rPr b="0" lang="en-IN" sz="1800" spc="-1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ea typeface="DejaVu Sans"/>
              </a:rPr>
              <a:t>- </a:t>
            </a:r>
            <a:r>
              <a:rPr b="0" lang="en-IN" sz="1800" spc="-7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ea typeface="DejaVu Sans"/>
              </a:rPr>
              <a:t>idf Vectorization </a:t>
            </a:r>
            <a:r>
              <a:rPr b="0" lang="en-IN" sz="1800" spc="-1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ea typeface="DejaVu Sans"/>
              </a:rPr>
              <a:t>-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TF-IDF stands for “Term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Frequency —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Inverse Document</a:t>
            </a:r>
            <a:r>
              <a:rPr b="0" lang="en-IN" sz="1400" spc="-100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Frequency”.</a:t>
            </a:r>
            <a:endParaRPr b="0" lang="en-IN" sz="1400" spc="-1" strike="noStrike">
              <a:latin typeface="Arial"/>
            </a:endParaRPr>
          </a:p>
          <a:p>
            <a:pPr marL="354960">
              <a:lnSpc>
                <a:spcPct val="115000"/>
              </a:lnSpc>
              <a:spcBef>
                <a:spcPts val="60"/>
              </a:spcBef>
            </a:pP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This is a technique to quantify a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word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in documents,</a:t>
            </a:r>
            <a:r>
              <a:rPr b="0" lang="en-IN" sz="1400" spc="-290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12" strike="noStrike">
                <a:solidFill>
                  <a:srgbClr val="0d3a45"/>
                </a:solidFill>
                <a:latin typeface="Arial"/>
                <a:ea typeface="DejaVu Sans"/>
              </a:rPr>
              <a:t>we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generally compute a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weight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to each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word  which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signifies the importance of the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word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in the document and corpus.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This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method is a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widely 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used technique in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Information Retrieval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and </a:t>
            </a:r>
            <a:r>
              <a:rPr b="0" lang="en-IN" sz="1400" spc="-12" strike="noStrike">
                <a:solidFill>
                  <a:srgbClr val="0d3a45"/>
                </a:solidFill>
                <a:latin typeface="Arial"/>
                <a:ea typeface="DejaVu Sans"/>
              </a:rPr>
              <a:t>Text</a:t>
            </a:r>
            <a:r>
              <a:rPr b="0" lang="en-IN" sz="1400" spc="-157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Mining.</a:t>
            </a:r>
            <a:endParaRPr b="0" lang="en-IN" sz="1400" spc="-1" strike="noStrike">
              <a:latin typeface="Arial"/>
            </a:endParaRPr>
          </a:p>
          <a:p>
            <a:pPr marL="355680" indent="-342360">
              <a:lnSpc>
                <a:spcPct val="100000"/>
              </a:lnSpc>
              <a:spcBef>
                <a:spcPts val="261"/>
              </a:spcBef>
              <a:buClr>
                <a:srgbClr val="0d3a45"/>
              </a:buClr>
              <a:buFont typeface="Wingdings" charset="2"/>
              <a:buChar char=""/>
            </a:pPr>
            <a:r>
              <a:rPr b="0" lang="en-IN" sz="1800" spc="-7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ea typeface="DejaVu Sans"/>
              </a:rPr>
              <a:t>Min-max Scaling </a:t>
            </a:r>
            <a:r>
              <a:rPr b="0" lang="en-IN" sz="1800" spc="-1" strike="noStrike" u="heavy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ea typeface="DejaVu Sans"/>
              </a:rPr>
              <a:t>-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For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each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value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in a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feature, MinMaxScaler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subtracts the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minimum value</a:t>
            </a:r>
            <a:r>
              <a:rPr b="0" lang="en-IN" sz="1400" spc="-86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in</a:t>
            </a:r>
            <a:endParaRPr b="0" lang="en-IN" sz="1400" spc="-1" strike="noStrike">
              <a:latin typeface="Arial"/>
            </a:endParaRPr>
          </a:p>
          <a:p>
            <a:pPr marL="354960">
              <a:lnSpc>
                <a:spcPct val="100000"/>
              </a:lnSpc>
              <a:spcBef>
                <a:spcPts val="320"/>
              </a:spcBef>
            </a:pP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the</a:t>
            </a:r>
            <a:r>
              <a:rPr b="0" lang="en-IN" sz="1400" spc="-26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feature</a:t>
            </a:r>
            <a:r>
              <a:rPr b="0" lang="en-IN" sz="1400" spc="-60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and</a:t>
            </a:r>
            <a:r>
              <a:rPr b="0" lang="en-IN" sz="1400" spc="-12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then</a:t>
            </a:r>
            <a:r>
              <a:rPr b="0" lang="en-IN" sz="1400" spc="-35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divides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 by</a:t>
            </a:r>
            <a:r>
              <a:rPr b="0" lang="en-IN" sz="1400" spc="-15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the</a:t>
            </a:r>
            <a:r>
              <a:rPr b="0" lang="en-IN" sz="1400" spc="-21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range.</a:t>
            </a:r>
            <a:r>
              <a:rPr b="0" lang="en-IN" sz="1400" spc="-35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It</a:t>
            </a:r>
            <a:r>
              <a:rPr b="0" lang="en-IN" sz="1400" spc="-12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0d3a45"/>
                </a:solidFill>
                <a:latin typeface="Arial"/>
                <a:ea typeface="DejaVu Sans"/>
              </a:rPr>
              <a:t>preserves</a:t>
            </a:r>
            <a:r>
              <a:rPr b="0" lang="en-IN" sz="1400" spc="-32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shape</a:t>
            </a:r>
            <a:r>
              <a:rPr b="0" lang="en-IN" sz="1400" spc="-32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of</a:t>
            </a:r>
            <a:r>
              <a:rPr b="0" lang="en-IN" sz="1400" spc="-15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original</a:t>
            </a:r>
            <a:r>
              <a:rPr b="0" lang="en-IN" sz="1400" spc="-32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d3a45"/>
                </a:solidFill>
                <a:latin typeface="Arial"/>
                <a:ea typeface="DejaVu Sans"/>
              </a:rPr>
              <a:t>distribution.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04720" y="285840"/>
            <a:ext cx="7152480" cy="87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2800" spc="-7" strike="noStrike">
                <a:solidFill>
                  <a:srgbClr val="cc0000"/>
                </a:solidFill>
                <a:latin typeface="Arial"/>
              </a:rPr>
              <a:t>Topic Modelling (LDA and</a:t>
            </a:r>
            <a:r>
              <a:rPr b="1" lang="en-IN" sz="2800" spc="35" strike="noStrike">
                <a:solidFill>
                  <a:srgbClr val="cc0000"/>
                </a:solidFill>
                <a:latin typeface="Arial"/>
              </a:rPr>
              <a:t> </a:t>
            </a:r>
            <a:r>
              <a:rPr b="1" lang="en-IN" sz="2800" spc="-7" strike="noStrike">
                <a:solidFill>
                  <a:srgbClr val="cc0000"/>
                </a:solidFill>
                <a:latin typeface="Arial"/>
              </a:rPr>
              <a:t>LSA)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504720" y="1197360"/>
            <a:ext cx="8060760" cy="301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spAutoFit/>
          </a:bodyPr>
          <a:p>
            <a:pPr marL="354960" indent="-342360">
              <a:lnSpc>
                <a:spcPct val="150000"/>
              </a:lnSpc>
              <a:spcBef>
                <a:spcPts val="105"/>
              </a:spcBef>
              <a:buClr>
                <a:srgbClr val="0d3a45"/>
              </a:buClr>
              <a:buFont typeface="Arial"/>
              <a:buChar char="●"/>
            </a:pPr>
            <a:r>
              <a:rPr b="1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Latent Semantic </a:t>
            </a:r>
            <a:r>
              <a:rPr b="1" lang="en-IN" sz="1800" spc="-12" strike="noStrike">
                <a:solidFill>
                  <a:srgbClr val="0d3a45"/>
                </a:solidFill>
                <a:latin typeface="Arial"/>
                <a:ea typeface="DejaVu Sans"/>
              </a:rPr>
              <a:t>Analysis</a:t>
            </a:r>
            <a:r>
              <a:rPr b="0" lang="en-IN" sz="1800" spc="-12" strike="noStrike">
                <a:solidFill>
                  <a:srgbClr val="0d3a45"/>
                </a:solidFill>
                <a:latin typeface="Arial"/>
                <a:ea typeface="DejaVu Sans"/>
              </a:rPr>
              <a:t>(LSA)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  <a:ea typeface="DejaVu Sans"/>
              </a:rPr>
              <a:t>is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used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  <a:ea typeface="DejaVu Sans"/>
              </a:rPr>
              <a:t>to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find the </a:t>
            </a:r>
            <a:r>
              <a:rPr b="0" lang="en-IN" sz="1800" spc="-12" strike="noStrike">
                <a:solidFill>
                  <a:srgbClr val="0d3a45"/>
                </a:solidFill>
                <a:latin typeface="Arial"/>
                <a:ea typeface="DejaVu Sans"/>
              </a:rPr>
              <a:t>hidden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topics  represented by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  <a:ea typeface="DejaVu Sans"/>
              </a:rPr>
              <a:t>the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document or text.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  <a:ea typeface="DejaVu Sans"/>
              </a:rPr>
              <a:t>This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hidden topics then are used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  <a:ea typeface="DejaVu Sans"/>
              </a:rPr>
              <a:t>for 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clustering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  <a:ea typeface="DejaVu Sans"/>
              </a:rPr>
              <a:t>the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similar documents together. LSA is an unsupervised algorithm  </a:t>
            </a:r>
            <a:r>
              <a:rPr b="0" lang="en-IN" sz="1800" spc="-12" strike="noStrike">
                <a:solidFill>
                  <a:srgbClr val="0d3a45"/>
                </a:solidFill>
                <a:latin typeface="Arial"/>
                <a:ea typeface="DejaVu Sans"/>
              </a:rPr>
              <a:t>and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hence </a:t>
            </a:r>
            <a:r>
              <a:rPr b="0" lang="en-IN" sz="1800" spc="-26" strike="noStrike">
                <a:solidFill>
                  <a:srgbClr val="0d3a45"/>
                </a:solidFill>
                <a:latin typeface="Arial"/>
                <a:ea typeface="DejaVu Sans"/>
              </a:rPr>
              <a:t>we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don't know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  <a:ea typeface="DejaVu Sans"/>
              </a:rPr>
              <a:t>the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actual topic of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  <a:ea typeface="DejaVu Sans"/>
              </a:rPr>
              <a:t>the</a:t>
            </a:r>
            <a:r>
              <a:rPr b="0" lang="en-IN" sz="1800" spc="86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document.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50000"/>
              </a:lnSpc>
              <a:spcBef>
                <a:spcPts val="326"/>
              </a:spcBef>
            </a:pPr>
            <a:r>
              <a:rPr b="0" lang="en-IN" sz="1800" spc="-1" strike="noStrike">
                <a:solidFill>
                  <a:srgbClr val="0d3a45"/>
                </a:solidFill>
                <a:latin typeface="Arial"/>
                <a:ea typeface="DejaVu Sans"/>
              </a:rPr>
              <a:t>●   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  <a:ea typeface="DejaVu Sans"/>
              </a:rPr>
              <a:t>In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natural language processing,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  <a:ea typeface="DejaVu Sans"/>
              </a:rPr>
              <a:t>the </a:t>
            </a:r>
            <a:r>
              <a:rPr b="1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Latent Dirichlet Allocatio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n (LDA) is a 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50000"/>
              </a:lnSpc>
              <a:spcBef>
                <a:spcPts val="326"/>
              </a:spcBef>
            </a:pP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      </a:t>
            </a:r>
            <a:r>
              <a:rPr b="0" lang="en-IN" sz="1800" spc="-12" strike="noStrike">
                <a:solidFill>
                  <a:srgbClr val="0d3a45"/>
                </a:solidFill>
                <a:latin typeface="Arial"/>
                <a:ea typeface="DejaVu Sans"/>
              </a:rPr>
              <a:t>generative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statistical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  <a:ea typeface="DejaVu Sans"/>
              </a:rPr>
              <a:t>model that </a:t>
            </a:r>
            <a:r>
              <a:rPr b="0" lang="en-IN" sz="1800" spc="1" strike="noStrike">
                <a:solidFill>
                  <a:srgbClr val="0d3a45"/>
                </a:solidFill>
                <a:latin typeface="Arial"/>
                <a:ea typeface="DejaVu Sans"/>
              </a:rPr>
              <a:t>allows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sets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  <a:ea typeface="DejaVu Sans"/>
              </a:rPr>
              <a:t>of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observations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  <a:ea typeface="DejaVu Sans"/>
              </a:rPr>
              <a:t>to be 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explained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50000"/>
              </a:lnSpc>
              <a:spcBef>
                <a:spcPts val="326"/>
              </a:spcBef>
            </a:pP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     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  <a:ea typeface="DejaVu Sans"/>
              </a:rPr>
              <a:t>by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unobserved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  <a:ea typeface="DejaVu Sans"/>
              </a:rPr>
              <a:t>groups that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explain </a:t>
            </a:r>
            <a:r>
              <a:rPr b="0" lang="en-IN" sz="1800" spc="7" strike="noStrike">
                <a:solidFill>
                  <a:srgbClr val="0d3a45"/>
                </a:solidFill>
                <a:latin typeface="Arial"/>
                <a:ea typeface="DejaVu Sans"/>
              </a:rPr>
              <a:t>why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some parts 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  <a:ea typeface="DejaVu Sans"/>
              </a:rPr>
              <a:t>of the  data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are</a:t>
            </a:r>
            <a:r>
              <a:rPr b="0" lang="en-IN" sz="1800" spc="-1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0d3a45"/>
                </a:solidFill>
                <a:latin typeface="Arial"/>
                <a:ea typeface="DejaVu Sans"/>
              </a:rPr>
              <a:t>similar.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412200" y="212040"/>
            <a:ext cx="5759280" cy="87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2800" spc="-7" strike="noStrike">
                <a:solidFill>
                  <a:srgbClr val="cc0000"/>
                </a:solidFill>
                <a:latin typeface="Arial"/>
              </a:rPr>
              <a:t>Topic Modelling (LDA and</a:t>
            </a:r>
            <a:r>
              <a:rPr b="1" lang="en-IN" sz="2800" spc="35" strike="noStrike">
                <a:solidFill>
                  <a:srgbClr val="cc0000"/>
                </a:solidFill>
                <a:latin typeface="Arial"/>
              </a:rPr>
              <a:t> </a:t>
            </a:r>
            <a:r>
              <a:rPr b="1" lang="en-IN" sz="2800" spc="-7" strike="noStrike">
                <a:solidFill>
                  <a:srgbClr val="cc0000"/>
                </a:solidFill>
                <a:latin typeface="Arial"/>
              </a:rPr>
              <a:t>LSA)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636120" y="1265400"/>
            <a:ext cx="3535200" cy="31078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6" name="Picture 5" descr=""/>
          <p:cNvPicPr/>
          <p:nvPr/>
        </p:nvPicPr>
        <p:blipFill>
          <a:blip r:embed="rId2"/>
          <a:stretch/>
        </p:blipFill>
        <p:spPr>
          <a:xfrm>
            <a:off x="152280" y="891000"/>
            <a:ext cx="5058000" cy="3574800"/>
          </a:xfrm>
          <a:prstGeom prst="rect">
            <a:avLst/>
          </a:prstGeom>
          <a:ln>
            <a:noFill/>
          </a:ln>
        </p:spPr>
      </p:pic>
      <p:pic>
        <p:nvPicPr>
          <p:cNvPr id="237" name="Picture 9" descr=""/>
          <p:cNvPicPr/>
          <p:nvPr/>
        </p:nvPicPr>
        <p:blipFill>
          <a:blip r:embed="rId3"/>
          <a:stretch/>
        </p:blipFill>
        <p:spPr>
          <a:xfrm>
            <a:off x="5334120" y="655920"/>
            <a:ext cx="3424320" cy="2143800"/>
          </a:xfrm>
          <a:prstGeom prst="rect">
            <a:avLst/>
          </a:prstGeom>
          <a:ln>
            <a:noFill/>
          </a:ln>
        </p:spPr>
      </p:pic>
      <p:pic>
        <p:nvPicPr>
          <p:cNvPr id="238" name="Picture 11" descr=""/>
          <p:cNvPicPr/>
          <p:nvPr/>
        </p:nvPicPr>
        <p:blipFill>
          <a:blip r:embed="rId4"/>
          <a:stretch/>
        </p:blipFill>
        <p:spPr>
          <a:xfrm>
            <a:off x="5274720" y="2800440"/>
            <a:ext cx="3483360" cy="217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icture 2" descr=""/>
          <p:cNvPicPr/>
          <p:nvPr/>
        </p:nvPicPr>
        <p:blipFill>
          <a:blip r:embed="rId1"/>
          <a:stretch/>
        </p:blipFill>
        <p:spPr>
          <a:xfrm>
            <a:off x="304920" y="1961280"/>
            <a:ext cx="4114080" cy="2871720"/>
          </a:xfrm>
          <a:prstGeom prst="rect">
            <a:avLst/>
          </a:prstGeom>
          <a:ln>
            <a:noFill/>
          </a:ln>
        </p:spPr>
      </p:pic>
      <p:pic>
        <p:nvPicPr>
          <p:cNvPr id="240" name="Picture 4" descr=""/>
          <p:cNvPicPr/>
          <p:nvPr/>
        </p:nvPicPr>
        <p:blipFill>
          <a:blip r:embed="rId2"/>
          <a:stretch/>
        </p:blipFill>
        <p:spPr>
          <a:xfrm>
            <a:off x="4528080" y="1961280"/>
            <a:ext cx="4439880" cy="2847960"/>
          </a:xfrm>
          <a:prstGeom prst="rect">
            <a:avLst/>
          </a:prstGeom>
          <a:ln>
            <a:noFill/>
          </a:ln>
        </p:spPr>
      </p:pic>
      <p:sp>
        <p:nvSpPr>
          <p:cNvPr id="241" name="CustomShape 1"/>
          <p:cNvSpPr/>
          <p:nvPr/>
        </p:nvSpPr>
        <p:spPr>
          <a:xfrm>
            <a:off x="838080" y="1228680"/>
            <a:ext cx="33519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254061"/>
                </a:solidFill>
                <a:latin typeface="Calibri"/>
                <a:ea typeface="DejaVu Sans"/>
              </a:rPr>
              <a:t>Countries with the most content available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5562720" y="1248120"/>
            <a:ext cx="23616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254061"/>
                </a:solidFill>
                <a:latin typeface="Calibri"/>
                <a:ea typeface="DejaVu Sans"/>
              </a:rPr>
              <a:t>Which Cast to Choose?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304920" y="71640"/>
            <a:ext cx="63237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2800" spc="-1" strike="noStrike">
                <a:solidFill>
                  <a:srgbClr val="da0000"/>
                </a:solidFill>
                <a:latin typeface="Calibri"/>
                <a:ea typeface="DejaVu Sans"/>
              </a:rPr>
              <a:t>Word Cloud for Countries and Cast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90320" y="743040"/>
            <a:ext cx="3547440" cy="41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4000" bIns="0">
            <a:spAutoFit/>
          </a:bodyPr>
          <a:p>
            <a:pPr marL="355680" indent="-34236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1" strike="noStrike">
                <a:solidFill>
                  <a:srgbClr val="215968"/>
                </a:solidFill>
                <a:latin typeface="Arial"/>
                <a:ea typeface="DejaVu Sans"/>
              </a:rPr>
              <a:t>Introduction</a:t>
            </a:r>
            <a:endParaRPr b="0" lang="en-IN" sz="1800" spc="-1" strike="noStrike">
              <a:latin typeface="Arial"/>
            </a:endParaRPr>
          </a:p>
          <a:p>
            <a:pPr marL="355680" indent="-34236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1" strike="noStrike">
                <a:solidFill>
                  <a:srgbClr val="215968"/>
                </a:solidFill>
                <a:latin typeface="Arial"/>
                <a:ea typeface="DejaVu Sans"/>
              </a:rPr>
              <a:t>Problem</a:t>
            </a:r>
            <a:r>
              <a:rPr b="1" lang="en-IN" sz="1800" spc="-21" strike="noStrike">
                <a:solidFill>
                  <a:srgbClr val="215968"/>
                </a:solidFill>
                <a:latin typeface="Arial"/>
                <a:ea typeface="DejaVu Sans"/>
              </a:rPr>
              <a:t> </a:t>
            </a:r>
            <a:r>
              <a:rPr b="1" lang="en-IN" sz="1800" spc="-7" strike="noStrike">
                <a:solidFill>
                  <a:srgbClr val="215968"/>
                </a:solidFill>
                <a:latin typeface="Arial"/>
                <a:ea typeface="DejaVu Sans"/>
              </a:rPr>
              <a:t>Statement</a:t>
            </a:r>
            <a:endParaRPr b="0" lang="en-IN" sz="1800" spc="-1" strike="noStrike">
              <a:latin typeface="Arial"/>
            </a:endParaRPr>
          </a:p>
          <a:p>
            <a:pPr marL="355680" indent="-34236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7" strike="noStrike">
                <a:solidFill>
                  <a:srgbClr val="215968"/>
                </a:solidFill>
                <a:latin typeface="Arial"/>
                <a:ea typeface="DejaVu Sans"/>
              </a:rPr>
              <a:t>Data Description</a:t>
            </a:r>
            <a:endParaRPr b="0" lang="en-IN" sz="1800" spc="-1" strike="noStrike">
              <a:latin typeface="Arial"/>
            </a:endParaRPr>
          </a:p>
          <a:p>
            <a:pPr marL="355680" indent="-34236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7" strike="noStrike">
                <a:solidFill>
                  <a:srgbClr val="215968"/>
                </a:solidFill>
                <a:latin typeface="Arial"/>
                <a:ea typeface="DejaVu Sans"/>
              </a:rPr>
              <a:t>Null Value</a:t>
            </a:r>
            <a:endParaRPr b="0" lang="en-IN" sz="1800" spc="-1" strike="noStrike">
              <a:latin typeface="Arial"/>
            </a:endParaRPr>
          </a:p>
          <a:p>
            <a:pPr marL="355680" indent="-342360">
              <a:lnSpc>
                <a:spcPct val="100000"/>
              </a:lnSpc>
              <a:spcBef>
                <a:spcPts val="329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1" strike="noStrike">
                <a:solidFill>
                  <a:srgbClr val="215968"/>
                </a:solidFill>
                <a:latin typeface="Arial"/>
                <a:ea typeface="DejaVu Sans"/>
              </a:rPr>
              <a:t>Exploratory Data Analysis</a:t>
            </a:r>
            <a:endParaRPr b="0" lang="en-IN" sz="1800" spc="-1" strike="noStrike">
              <a:latin typeface="Arial"/>
            </a:endParaRPr>
          </a:p>
          <a:p>
            <a:pPr marL="355680" indent="-34236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7" strike="noStrike">
                <a:solidFill>
                  <a:srgbClr val="215968"/>
                </a:solidFill>
                <a:latin typeface="Arial"/>
                <a:ea typeface="DejaVu Sans"/>
              </a:rPr>
              <a:t>Data Cleaning</a:t>
            </a:r>
            <a:endParaRPr b="0" lang="en-IN" sz="1800" spc="-1" strike="noStrike">
              <a:latin typeface="Arial"/>
            </a:endParaRPr>
          </a:p>
          <a:p>
            <a:pPr marL="355680" indent="-34236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1" strike="noStrike">
                <a:solidFill>
                  <a:srgbClr val="215968"/>
                </a:solidFill>
                <a:latin typeface="Arial"/>
                <a:ea typeface="DejaVu Sans"/>
              </a:rPr>
              <a:t>Topic</a:t>
            </a:r>
            <a:r>
              <a:rPr b="1" lang="en-IN" sz="1800" spc="-21" strike="noStrike">
                <a:solidFill>
                  <a:srgbClr val="215968"/>
                </a:solidFill>
                <a:latin typeface="Arial"/>
                <a:ea typeface="DejaVu Sans"/>
              </a:rPr>
              <a:t> </a:t>
            </a:r>
            <a:r>
              <a:rPr b="1" lang="en-IN" sz="1800" spc="-7" strike="noStrike">
                <a:solidFill>
                  <a:srgbClr val="215968"/>
                </a:solidFill>
                <a:latin typeface="Arial"/>
                <a:ea typeface="DejaVu Sans"/>
              </a:rPr>
              <a:t>modelling</a:t>
            </a:r>
            <a:endParaRPr b="0" lang="en-IN" sz="1800" spc="-1" strike="noStrike">
              <a:latin typeface="Arial"/>
            </a:endParaRPr>
          </a:p>
          <a:p>
            <a:pPr marL="355680" indent="-342360">
              <a:lnSpc>
                <a:spcPct val="100000"/>
              </a:lnSpc>
              <a:spcBef>
                <a:spcPts val="329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1" strike="noStrike">
                <a:solidFill>
                  <a:srgbClr val="215968"/>
                </a:solidFill>
                <a:latin typeface="Arial"/>
                <a:ea typeface="DejaVu Sans"/>
              </a:rPr>
              <a:t>Model Implementation</a:t>
            </a:r>
            <a:endParaRPr b="0" lang="en-IN" sz="1800" spc="-1" strike="noStrike">
              <a:latin typeface="Arial"/>
            </a:endParaRPr>
          </a:p>
          <a:p>
            <a:pPr marL="355680" indent="-34236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7" strike="noStrike">
                <a:solidFill>
                  <a:srgbClr val="215968"/>
                </a:solidFill>
                <a:latin typeface="Arial"/>
                <a:ea typeface="DejaVu Sans"/>
              </a:rPr>
              <a:t>Data</a:t>
            </a:r>
            <a:r>
              <a:rPr b="1" lang="en-IN" sz="1800" spc="-1" strike="noStrike">
                <a:solidFill>
                  <a:srgbClr val="215968"/>
                </a:solidFill>
                <a:latin typeface="Arial"/>
                <a:ea typeface="DejaVu Sans"/>
              </a:rPr>
              <a:t> </a:t>
            </a:r>
            <a:r>
              <a:rPr b="1" lang="en-IN" sz="1800" spc="-7" strike="noStrike">
                <a:solidFill>
                  <a:srgbClr val="215968"/>
                </a:solidFill>
                <a:latin typeface="Arial"/>
                <a:ea typeface="DejaVu Sans"/>
              </a:rPr>
              <a:t>Pre-processing</a:t>
            </a:r>
            <a:endParaRPr b="0" lang="en-IN" sz="1800" spc="-1" strike="noStrike">
              <a:latin typeface="Arial"/>
            </a:endParaRPr>
          </a:p>
          <a:p>
            <a:pPr marL="355680" indent="-34236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1" strike="noStrike">
                <a:solidFill>
                  <a:srgbClr val="215968"/>
                </a:solidFill>
                <a:latin typeface="Arial"/>
                <a:ea typeface="DejaVu Sans"/>
              </a:rPr>
              <a:t>Model Implementation </a:t>
            </a:r>
            <a:endParaRPr b="0" lang="en-IN" sz="1800" spc="-1" strike="noStrike">
              <a:latin typeface="Arial"/>
            </a:endParaRPr>
          </a:p>
          <a:p>
            <a:pPr marL="355680" indent="-34236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7" strike="noStrike">
                <a:solidFill>
                  <a:srgbClr val="215968"/>
                </a:solidFill>
                <a:latin typeface="Arial"/>
                <a:ea typeface="DejaVu Sans"/>
              </a:rPr>
              <a:t>K- Means</a:t>
            </a:r>
            <a:endParaRPr b="0" lang="en-IN" sz="1800" spc="-1" strike="noStrike">
              <a:latin typeface="Arial"/>
            </a:endParaRPr>
          </a:p>
          <a:p>
            <a:pPr marL="355680" indent="-342360">
              <a:lnSpc>
                <a:spcPct val="100000"/>
              </a:lnSpc>
              <a:spcBef>
                <a:spcPts val="326"/>
              </a:spcBef>
              <a:buClr>
                <a:srgbClr val="124f5c"/>
              </a:buClr>
              <a:buFont typeface="Arial"/>
              <a:buChar char="●"/>
            </a:pPr>
            <a:r>
              <a:rPr b="1" lang="en-IN" sz="1800" spc="-1" strike="noStrike">
                <a:solidFill>
                  <a:srgbClr val="215968"/>
                </a:solidFill>
                <a:latin typeface="Arial"/>
                <a:ea typeface="DejaVu Sans"/>
              </a:rPr>
              <a:t>Cluster</a:t>
            </a:r>
            <a:r>
              <a:rPr b="1" lang="en-IN" sz="1800" spc="-15" strike="noStrike">
                <a:solidFill>
                  <a:srgbClr val="215968"/>
                </a:solidFill>
                <a:latin typeface="Arial"/>
                <a:ea typeface="DejaVu Sans"/>
              </a:rPr>
              <a:t> </a:t>
            </a:r>
            <a:r>
              <a:rPr b="1" lang="en-IN" sz="1800" spc="-12" strike="noStrike">
                <a:solidFill>
                  <a:srgbClr val="215968"/>
                </a:solidFill>
                <a:latin typeface="Arial"/>
                <a:ea typeface="DejaVu Sans"/>
              </a:rPr>
              <a:t>Analysis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6"/>
              </a:spcBef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488160" y="133200"/>
            <a:ext cx="5420880" cy="49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cc0000"/>
                </a:solidFill>
                <a:latin typeface="Verdana"/>
              </a:rPr>
              <a:t>Content: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60" name="Picture 7" descr=""/>
          <p:cNvPicPr/>
          <p:nvPr/>
        </p:nvPicPr>
        <p:blipFill>
          <a:blip r:embed="rId1"/>
          <a:stretch/>
        </p:blipFill>
        <p:spPr>
          <a:xfrm>
            <a:off x="4495680" y="819000"/>
            <a:ext cx="4190400" cy="314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2" descr=""/>
          <p:cNvPicPr/>
          <p:nvPr/>
        </p:nvPicPr>
        <p:blipFill>
          <a:blip r:embed="rId1"/>
          <a:stretch/>
        </p:blipFill>
        <p:spPr>
          <a:xfrm>
            <a:off x="1066680" y="717840"/>
            <a:ext cx="6732000" cy="4424760"/>
          </a:xfrm>
          <a:prstGeom prst="rect">
            <a:avLst/>
          </a:prstGeom>
          <a:ln>
            <a:noFill/>
          </a:ln>
        </p:spPr>
      </p:pic>
      <p:sp>
        <p:nvSpPr>
          <p:cNvPr id="245" name="CustomShape 1"/>
          <p:cNvSpPr/>
          <p:nvPr/>
        </p:nvSpPr>
        <p:spPr>
          <a:xfrm>
            <a:off x="380880" y="194760"/>
            <a:ext cx="45712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2800" spc="-1" strike="noStrike">
                <a:solidFill>
                  <a:srgbClr val="da0000"/>
                </a:solidFill>
                <a:latin typeface="Arial"/>
                <a:ea typeface="DejaVu Sans"/>
              </a:rPr>
              <a:t>Correlation Heatmap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29040" y="81720"/>
            <a:ext cx="414216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3200" spc="-12" strike="noStrike">
                <a:solidFill>
                  <a:srgbClr val="cc0000"/>
                </a:solidFill>
                <a:latin typeface="Calibri"/>
                <a:ea typeface="DejaVu Sans"/>
              </a:rPr>
              <a:t>Model</a:t>
            </a:r>
            <a:r>
              <a:rPr b="1" lang="en-IN" sz="3200" spc="-92" strike="noStrike">
                <a:solidFill>
                  <a:srgbClr val="cc0000"/>
                </a:solidFill>
                <a:latin typeface="Calibri"/>
                <a:ea typeface="DejaVu Sans"/>
              </a:rPr>
              <a:t> </a:t>
            </a:r>
            <a:r>
              <a:rPr b="1" lang="en-IN" sz="3200" spc="-7" strike="noStrike">
                <a:solidFill>
                  <a:srgbClr val="cc0000"/>
                </a:solidFill>
                <a:latin typeface="Calibri"/>
                <a:ea typeface="DejaVu Sans"/>
              </a:rPr>
              <a:t>Implementation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228600" y="708840"/>
            <a:ext cx="32698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12600" algn="ctr">
              <a:lnSpc>
                <a:spcPts val="2251"/>
              </a:lnSpc>
            </a:pPr>
            <a:r>
              <a:rPr b="1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1.    Aﬃnity</a:t>
            </a:r>
            <a:r>
              <a:rPr b="1" lang="en-IN" sz="1800" spc="-55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1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Propagation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48" name="Picture 4" descr=""/>
          <p:cNvPicPr/>
          <p:nvPr/>
        </p:nvPicPr>
        <p:blipFill>
          <a:blip r:embed="rId1"/>
          <a:stretch/>
        </p:blipFill>
        <p:spPr>
          <a:xfrm>
            <a:off x="121320" y="1268640"/>
            <a:ext cx="4032000" cy="2971080"/>
          </a:xfrm>
          <a:prstGeom prst="rect">
            <a:avLst/>
          </a:prstGeom>
          <a:ln w="190440">
            <a:solidFill>
              <a:srgbClr val="ffffff"/>
            </a:solidFill>
            <a:round/>
          </a:ln>
          <a:effectLst>
            <a:outerShdw algn="tl" blurRad="50000" rotWithShape="0">
              <a:srgbClr val="000000">
                <a:alpha val="41000"/>
              </a:srgbClr>
            </a:outerShdw>
          </a:effectLst>
          <a:scene3d>
            <a:camera prst="orthographicFront"/>
            <a:lightRig dir="t" rig="twoP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49" name="Picture 6" descr=""/>
          <p:cNvPicPr/>
          <p:nvPr/>
        </p:nvPicPr>
        <p:blipFill>
          <a:blip r:embed="rId2"/>
          <a:stretch/>
        </p:blipFill>
        <p:spPr>
          <a:xfrm>
            <a:off x="4374360" y="1217160"/>
            <a:ext cx="4555800" cy="3073680"/>
          </a:xfrm>
          <a:prstGeom prst="rect">
            <a:avLst/>
          </a:prstGeom>
          <a:ln w="190440">
            <a:solidFill>
              <a:srgbClr val="ffffff"/>
            </a:solidFill>
            <a:round/>
          </a:ln>
          <a:effectLst>
            <a:outerShdw algn="tl" blurRad="50000" rotWithShape="0">
              <a:srgbClr val="000000">
                <a:alpha val="41000"/>
              </a:srgbClr>
            </a:outerShdw>
          </a:effectLst>
          <a:scene3d>
            <a:camera prst="orthographicFront"/>
            <a:lightRig dir="t" rig="twoP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50" name="CustomShape 3"/>
          <p:cNvSpPr/>
          <p:nvPr/>
        </p:nvSpPr>
        <p:spPr>
          <a:xfrm>
            <a:off x="4724280" y="662760"/>
            <a:ext cx="4034880" cy="3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2600" algn="ctr">
              <a:lnSpc>
                <a:spcPts val="2251"/>
              </a:lnSpc>
            </a:pPr>
            <a:r>
              <a:rPr b="1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2.    Agglomerative</a:t>
            </a:r>
            <a:r>
              <a:rPr b="1" lang="en-IN" sz="1800" spc="-55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1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Propagation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4252320" y="4361400"/>
            <a:ext cx="4799880" cy="72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254061"/>
                </a:solidFill>
                <a:latin typeface="Arial"/>
                <a:ea typeface="DejaVu Sans"/>
              </a:rPr>
              <a:t>Assume we cut vertical lines with a horizontal line to obtain the number of clusters. Number of clusters = 4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254061"/>
                </a:solidFill>
                <a:latin typeface="Arial"/>
                <a:ea typeface="DejaVu Sans"/>
              </a:rPr>
              <a:t>The average silhouette_score is : 0.17296314851287742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52" name="CustomShape 5"/>
          <p:cNvSpPr/>
          <p:nvPr/>
        </p:nvSpPr>
        <p:spPr>
          <a:xfrm>
            <a:off x="685800" y="4322880"/>
            <a:ext cx="3428280" cy="72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254061"/>
                </a:solidFill>
                <a:latin typeface="Arial"/>
                <a:ea typeface="DejaVu Sans"/>
              </a:rPr>
              <a:t>Converged after 81 iterations.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254061"/>
                </a:solidFill>
                <a:latin typeface="Arial"/>
                <a:ea typeface="DejaVu Sans"/>
              </a:rPr>
              <a:t>Estimated number of clusters: 13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254061"/>
                </a:solidFill>
                <a:latin typeface="Arial"/>
                <a:ea typeface="DejaVu Sans"/>
              </a:rPr>
              <a:t>Silhouette Coefficient: 0.244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329040" y="81720"/>
            <a:ext cx="414216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3200" spc="-12" strike="noStrike">
                <a:solidFill>
                  <a:srgbClr val="cc0000"/>
                </a:solidFill>
                <a:latin typeface="Calibri"/>
                <a:ea typeface="DejaVu Sans"/>
              </a:rPr>
              <a:t>Model</a:t>
            </a:r>
            <a:r>
              <a:rPr b="1" lang="en-IN" sz="3200" spc="-92" strike="noStrike">
                <a:solidFill>
                  <a:srgbClr val="cc0000"/>
                </a:solidFill>
                <a:latin typeface="Calibri"/>
                <a:ea typeface="DejaVu Sans"/>
              </a:rPr>
              <a:t> </a:t>
            </a:r>
            <a:r>
              <a:rPr b="1" lang="en-IN" sz="3200" spc="-7" strike="noStrike">
                <a:solidFill>
                  <a:srgbClr val="cc0000"/>
                </a:solidFill>
                <a:latin typeface="Calibri"/>
                <a:ea typeface="DejaVu Sans"/>
              </a:rPr>
              <a:t>Implementation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380880" y="596160"/>
            <a:ext cx="4571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3. k-means</a:t>
            </a:r>
            <a:r>
              <a:rPr b="1" lang="en-IN" sz="1800" spc="-46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1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clustering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55" name="Picture 2" descr=""/>
          <p:cNvPicPr/>
          <p:nvPr/>
        </p:nvPicPr>
        <p:blipFill>
          <a:blip r:embed="rId1"/>
          <a:stretch/>
        </p:blipFill>
        <p:spPr>
          <a:xfrm>
            <a:off x="176400" y="965520"/>
            <a:ext cx="4043160" cy="1986480"/>
          </a:xfrm>
          <a:prstGeom prst="rect">
            <a:avLst/>
          </a:prstGeom>
          <a:ln>
            <a:noFill/>
          </a:ln>
        </p:spPr>
      </p:pic>
      <p:pic>
        <p:nvPicPr>
          <p:cNvPr id="256" name="Picture 4" descr=""/>
          <p:cNvPicPr/>
          <p:nvPr/>
        </p:nvPicPr>
        <p:blipFill>
          <a:blip r:embed="rId2"/>
          <a:stretch/>
        </p:blipFill>
        <p:spPr>
          <a:xfrm>
            <a:off x="228600" y="3030840"/>
            <a:ext cx="4043160" cy="2031840"/>
          </a:xfrm>
          <a:prstGeom prst="rect">
            <a:avLst/>
          </a:prstGeom>
          <a:ln>
            <a:noFill/>
          </a:ln>
        </p:spPr>
      </p:pic>
      <p:pic>
        <p:nvPicPr>
          <p:cNvPr id="257" name="Picture 6" descr=""/>
          <p:cNvPicPr/>
          <p:nvPr/>
        </p:nvPicPr>
        <p:blipFill>
          <a:blip r:embed="rId3"/>
          <a:stretch/>
        </p:blipFill>
        <p:spPr>
          <a:xfrm>
            <a:off x="4396320" y="743040"/>
            <a:ext cx="4598280" cy="2052360"/>
          </a:xfrm>
          <a:prstGeom prst="rect">
            <a:avLst/>
          </a:prstGeom>
          <a:ln>
            <a:noFill/>
          </a:ln>
        </p:spPr>
      </p:pic>
      <p:pic>
        <p:nvPicPr>
          <p:cNvPr id="258" name="Picture 8" descr=""/>
          <p:cNvPicPr/>
          <p:nvPr/>
        </p:nvPicPr>
        <p:blipFill>
          <a:blip r:embed="rId4"/>
          <a:stretch/>
        </p:blipFill>
        <p:spPr>
          <a:xfrm>
            <a:off x="4396320" y="2796120"/>
            <a:ext cx="4627080" cy="234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29040" y="81720"/>
            <a:ext cx="414216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3200" spc="-12" strike="noStrike">
                <a:solidFill>
                  <a:srgbClr val="cc0000"/>
                </a:solidFill>
                <a:latin typeface="Calibri"/>
                <a:ea typeface="DejaVu Sans"/>
              </a:rPr>
              <a:t>Model</a:t>
            </a:r>
            <a:r>
              <a:rPr b="1" lang="en-IN" sz="3200" spc="-92" strike="noStrike">
                <a:solidFill>
                  <a:srgbClr val="cc0000"/>
                </a:solidFill>
                <a:latin typeface="Calibri"/>
                <a:ea typeface="DejaVu Sans"/>
              </a:rPr>
              <a:t> </a:t>
            </a:r>
            <a:r>
              <a:rPr b="1" lang="en-IN" sz="3200" spc="-7" strike="noStrike">
                <a:solidFill>
                  <a:srgbClr val="cc0000"/>
                </a:solidFill>
                <a:latin typeface="Calibri"/>
                <a:ea typeface="DejaVu Sans"/>
              </a:rPr>
              <a:t>Implementation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380880" y="596160"/>
            <a:ext cx="4571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3. k-means</a:t>
            </a:r>
            <a:r>
              <a:rPr b="1" lang="en-IN" sz="1800" spc="-46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1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clustering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61" name="Picture 2" descr=""/>
          <p:cNvPicPr/>
          <p:nvPr/>
        </p:nvPicPr>
        <p:blipFill>
          <a:blip r:embed="rId1"/>
          <a:stretch/>
        </p:blipFill>
        <p:spPr>
          <a:xfrm>
            <a:off x="152280" y="965520"/>
            <a:ext cx="5389200" cy="2504520"/>
          </a:xfrm>
          <a:prstGeom prst="rect">
            <a:avLst/>
          </a:prstGeom>
          <a:ln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152280" y="3470400"/>
            <a:ext cx="6705000" cy="145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For n_clusters = 2 The average silhouette_score is : 0.7049787496083262 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For n_clusters = 3 The average silhouette_score is : 0.5882004012129721 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For n_clusters = 4 The average silhouette_score is : 0.6505186632729437 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For n_clusters = 5 The average silhouette_score is : 0.56376469026194 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For n_clusters = 6 The average silhouette_score is : 0.4504666294372765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263" name="CustomShape 4"/>
          <p:cNvSpPr/>
          <p:nvPr/>
        </p:nvSpPr>
        <p:spPr>
          <a:xfrm>
            <a:off x="5542560" y="1173240"/>
            <a:ext cx="3580560" cy="300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 algn="just">
              <a:lnSpc>
                <a:spcPct val="150000"/>
              </a:lnSpc>
              <a:buClr>
                <a:srgbClr val="254061"/>
              </a:buClr>
              <a:buFont typeface="Wingdings" charset="2"/>
              <a:buChar char=""/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  <a:ea typeface="DejaVu Sans"/>
              </a:rPr>
              <a:t>Here is the Silhouette analysis done on the above plots to select an optimal value for n_clusters.</a:t>
            </a:r>
            <a:endParaRPr b="0" lang="en-IN" sz="1600" spc="-1" strike="noStrike">
              <a:latin typeface="Arial"/>
            </a:endParaRPr>
          </a:p>
          <a:p>
            <a:pPr marL="285840" indent="-285120" algn="just">
              <a:lnSpc>
                <a:spcPct val="150000"/>
              </a:lnSpc>
              <a:buClr>
                <a:srgbClr val="254061"/>
              </a:buClr>
              <a:buFont typeface="Wingdings" charset="2"/>
              <a:buChar char=""/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  <a:ea typeface="DejaVu Sans"/>
              </a:rPr>
              <a:t>The value of 4 and 5 for n_clusters looks to be the optimal one. The silhouette score for each cluster is above average silhouette scores.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435960" y="361800"/>
            <a:ext cx="2046960" cy="87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3200" spc="-7" strike="noStrike">
                <a:solidFill>
                  <a:srgbClr val="cc0000"/>
                </a:solidFill>
                <a:latin typeface="Calibri"/>
              </a:rPr>
              <a:t>K -</a:t>
            </a:r>
            <a:r>
              <a:rPr b="1" lang="en-IN" sz="3200" spc="-80" strike="noStrike">
                <a:solidFill>
                  <a:srgbClr val="cc0000"/>
                </a:solidFill>
                <a:latin typeface="Calibri"/>
              </a:rPr>
              <a:t> </a:t>
            </a:r>
            <a:r>
              <a:rPr b="1" lang="en-IN" sz="3200" spc="-7" strike="noStrike">
                <a:solidFill>
                  <a:srgbClr val="cc0000"/>
                </a:solidFill>
                <a:latin typeface="Calibri"/>
              </a:rPr>
              <a:t>Means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403920" y="838080"/>
            <a:ext cx="8115120" cy="30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spAutoFit/>
          </a:bodyPr>
          <a:p>
            <a:pPr marL="12600" algn="just">
              <a:lnSpc>
                <a:spcPct val="150000"/>
              </a:lnSpc>
              <a:spcBef>
                <a:spcPts val="105"/>
              </a:spcBef>
            </a:pPr>
            <a:r>
              <a:rPr b="0" lang="en-IN" sz="1600" spc="1" strike="noStrike">
                <a:solidFill>
                  <a:srgbClr val="0d3a45"/>
                </a:solidFill>
                <a:latin typeface="Arial"/>
                <a:ea typeface="DejaVu Sans"/>
              </a:rPr>
              <a:t>To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  <a:ea typeface="DejaVu Sans"/>
              </a:rPr>
              <a:t>process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  <a:ea typeface="DejaVu Sans"/>
              </a:rPr>
              <a:t>the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  <a:ea typeface="DejaVu Sans"/>
              </a:rPr>
              <a:t>learning data, the K-means algorithm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  <a:ea typeface="DejaVu Sans"/>
              </a:rPr>
              <a:t>in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  <a:ea typeface="DejaVu Sans"/>
              </a:rPr>
              <a:t>data mining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  <a:ea typeface="DejaVu Sans"/>
              </a:rPr>
              <a:t>starts </a:t>
            </a:r>
            <a:r>
              <a:rPr b="0" lang="en-IN" sz="1600" spc="-15" strike="noStrike">
                <a:solidFill>
                  <a:srgbClr val="0d3a45"/>
                </a:solidFill>
                <a:latin typeface="Arial"/>
                <a:ea typeface="DejaVu Sans"/>
              </a:rPr>
              <a:t>with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  <a:ea typeface="DejaVu Sans"/>
              </a:rPr>
              <a:t>a  first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  <a:ea typeface="DejaVu Sans"/>
              </a:rPr>
              <a:t>group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  <a:ea typeface="DejaVu Sans"/>
              </a:rPr>
              <a:t>of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  <a:ea typeface="DejaVu Sans"/>
              </a:rPr>
              <a:t>randomly selected centroids, </a:t>
            </a:r>
            <a:r>
              <a:rPr b="0" lang="en-IN" sz="1600" spc="-15" strike="noStrike">
                <a:solidFill>
                  <a:srgbClr val="0d3a45"/>
                </a:solidFill>
                <a:latin typeface="Arial"/>
                <a:ea typeface="DejaVu Sans"/>
              </a:rPr>
              <a:t>which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  <a:ea typeface="DejaVu Sans"/>
              </a:rPr>
              <a:t>are used as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  <a:ea typeface="DejaVu Sans"/>
              </a:rPr>
              <a:t>the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  <a:ea typeface="DejaVu Sans"/>
              </a:rPr>
              <a:t>beginning  points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  <a:ea typeface="DejaVu Sans"/>
              </a:rPr>
              <a:t>for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  <a:ea typeface="DejaVu Sans"/>
              </a:rPr>
              <a:t>every cluster, and then performs iterative (repetitive) calculations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  <a:ea typeface="DejaVu Sans"/>
              </a:rPr>
              <a:t>to 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  <a:ea typeface="DejaVu Sans"/>
              </a:rPr>
              <a:t>optimize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  <a:ea typeface="DejaVu Sans"/>
              </a:rPr>
              <a:t>the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  <a:ea typeface="DejaVu Sans"/>
              </a:rPr>
              <a:t>positions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  <a:ea typeface="DejaVu Sans"/>
              </a:rPr>
              <a:t>of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  <a:ea typeface="DejaVu Sans"/>
              </a:rPr>
              <a:t>the centroids</a:t>
            </a:r>
            <a:endParaRPr b="0" lang="en-IN" sz="1600" spc="-1" strike="noStrike">
              <a:latin typeface="Arial"/>
            </a:endParaRPr>
          </a:p>
          <a:p>
            <a:pPr marL="12600" algn="just">
              <a:lnSpc>
                <a:spcPct val="150000"/>
              </a:lnSpc>
              <a:spcBef>
                <a:spcPts val="326"/>
              </a:spcBef>
            </a:pPr>
            <a:r>
              <a:rPr b="0" lang="en-IN" sz="1600" spc="-1" strike="noStrike">
                <a:solidFill>
                  <a:srgbClr val="0d3a45"/>
                </a:solidFill>
                <a:latin typeface="Arial"/>
                <a:ea typeface="DejaVu Sans"/>
              </a:rPr>
              <a:t>It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  <a:ea typeface="DejaVu Sans"/>
              </a:rPr>
              <a:t>halts creating and optimizing clusters </a:t>
            </a:r>
            <a:r>
              <a:rPr b="0" lang="en-IN" sz="1600" spc="-15" strike="noStrike">
                <a:solidFill>
                  <a:srgbClr val="0d3a45"/>
                </a:solidFill>
                <a:latin typeface="Arial"/>
                <a:ea typeface="DejaVu Sans"/>
              </a:rPr>
              <a:t>when</a:t>
            </a:r>
            <a:r>
              <a:rPr b="0" lang="en-IN" sz="1600" spc="86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  <a:ea typeface="DejaVu Sans"/>
              </a:rPr>
              <a:t>either:</a:t>
            </a:r>
            <a:endParaRPr b="0" lang="en-IN" sz="1600" spc="-1" strike="noStrike">
              <a:latin typeface="Arial"/>
            </a:endParaRPr>
          </a:p>
          <a:p>
            <a:pPr marL="355680" indent="-342360" algn="just">
              <a:lnSpc>
                <a:spcPct val="150000"/>
              </a:lnSpc>
              <a:buClr>
                <a:srgbClr val="0d3a45"/>
              </a:buClr>
              <a:buFont typeface="Wingdings" charset="2"/>
              <a:buChar char=""/>
            </a:pPr>
            <a:r>
              <a:rPr b="0" lang="en-IN" sz="1600" spc="-1" strike="noStrike">
                <a:solidFill>
                  <a:srgbClr val="0d3a45"/>
                </a:solidFill>
                <a:latin typeface="Arial"/>
                <a:ea typeface="DejaVu Sans"/>
              </a:rPr>
              <a:t>The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  <a:ea typeface="DejaVu Sans"/>
              </a:rPr>
              <a:t>centroids have stabilized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  <a:ea typeface="DejaVu Sans"/>
              </a:rPr>
              <a:t>—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  <a:ea typeface="DejaVu Sans"/>
              </a:rPr>
              <a:t>there is </a:t>
            </a:r>
            <a:r>
              <a:rPr b="0" lang="en-IN" sz="1600" spc="-12" strike="noStrike">
                <a:solidFill>
                  <a:srgbClr val="0d3a45"/>
                </a:solidFill>
                <a:latin typeface="Arial"/>
                <a:ea typeface="DejaVu Sans"/>
              </a:rPr>
              <a:t>no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  <a:ea typeface="DejaVu Sans"/>
              </a:rPr>
              <a:t>change in their values because  the clustering has been</a:t>
            </a:r>
            <a:r>
              <a:rPr b="0" lang="en-IN" sz="1600" spc="35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  <a:ea typeface="DejaVu Sans"/>
              </a:rPr>
              <a:t>successful.</a:t>
            </a:r>
            <a:endParaRPr b="0" lang="en-IN" sz="1600" spc="-1" strike="noStrike">
              <a:latin typeface="Arial"/>
            </a:endParaRPr>
          </a:p>
          <a:p>
            <a:pPr marL="355680" indent="-342360" algn="just">
              <a:lnSpc>
                <a:spcPct val="150000"/>
              </a:lnSpc>
              <a:spcBef>
                <a:spcPts val="326"/>
              </a:spcBef>
              <a:buClr>
                <a:srgbClr val="0d3a45"/>
              </a:buClr>
              <a:buFont typeface="Wingdings" charset="2"/>
              <a:buChar char=""/>
            </a:pPr>
            <a:r>
              <a:rPr b="0" lang="en-IN" sz="1600" spc="1" strike="noStrike">
                <a:solidFill>
                  <a:srgbClr val="0d3a45"/>
                </a:solidFill>
                <a:latin typeface="Arial"/>
                <a:ea typeface="DejaVu Sans"/>
              </a:rPr>
              <a:t>The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  <a:ea typeface="DejaVu Sans"/>
              </a:rPr>
              <a:t>defined number </a:t>
            </a:r>
            <a:r>
              <a:rPr b="0" lang="en-IN" sz="1600" spc="-1" strike="noStrike">
                <a:solidFill>
                  <a:srgbClr val="0d3a45"/>
                </a:solidFill>
                <a:latin typeface="Arial"/>
                <a:ea typeface="DejaVu Sans"/>
              </a:rPr>
              <a:t>of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  <a:ea typeface="DejaVu Sans"/>
              </a:rPr>
              <a:t>iterations has been</a:t>
            </a:r>
            <a:r>
              <a:rPr b="0" lang="en-IN" sz="1600" spc="46" strike="noStrike">
                <a:solidFill>
                  <a:srgbClr val="0d3a45"/>
                </a:solidFill>
                <a:latin typeface="Arial"/>
                <a:ea typeface="DejaVu Sans"/>
              </a:rPr>
              <a:t> </a:t>
            </a:r>
            <a:r>
              <a:rPr b="0" lang="en-IN" sz="1600" spc="-7" strike="noStrike">
                <a:solidFill>
                  <a:srgbClr val="0d3a45"/>
                </a:solidFill>
                <a:latin typeface="Arial"/>
                <a:ea typeface="DejaVu Sans"/>
              </a:rPr>
              <a:t>achieved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304920" y="1733400"/>
            <a:ext cx="7771680" cy="283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100000"/>
              </a:lnSpc>
            </a:pPr>
            <a:r>
              <a:rPr b="1" lang="en-IN" sz="1800" spc="-1" strike="noStrike">
                <a:solidFill>
                  <a:srgbClr val="254061"/>
                </a:solidFill>
                <a:latin typeface="Calibri"/>
                <a:ea typeface="DejaVu Sans"/>
              </a:rPr>
              <a:t>1. Elbow Curve: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Calibri"/>
                <a:ea typeface="DejaVu Sans"/>
              </a:rPr>
              <a:t>● </a:t>
            </a:r>
            <a:r>
              <a:rPr b="0" lang="en-IN" sz="1800" spc="-1" strike="noStrike">
                <a:solidFill>
                  <a:srgbClr val="254061"/>
                </a:solidFill>
                <a:latin typeface="Calibri"/>
                <a:ea typeface="DejaVu Sans"/>
              </a:rPr>
              <a:t>The Elbow Curve is one of the most popular methods to determine this optimal value of k.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Calibri"/>
                <a:ea typeface="DejaVu Sans"/>
              </a:rPr>
              <a:t>● </a:t>
            </a:r>
            <a:r>
              <a:rPr b="0" lang="en-IN" sz="1800" spc="-1" strike="noStrike">
                <a:solidFill>
                  <a:srgbClr val="254061"/>
                </a:solidFill>
                <a:latin typeface="Calibri"/>
                <a:ea typeface="DejaVu Sans"/>
              </a:rPr>
              <a:t>The elbow curve uses the sum of squared distance (SSE)to choose an ideal  value of k based on the distance between the data points and their assigned clusters.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IN" sz="1800" spc="-1" strike="noStrike">
                <a:solidFill>
                  <a:srgbClr val="254061"/>
                </a:solidFill>
                <a:latin typeface="Calibri"/>
                <a:ea typeface="DejaVu Sans"/>
              </a:rPr>
              <a:t>2. Silhouette score :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Calibri"/>
                <a:ea typeface="DejaVu Sans"/>
              </a:rPr>
              <a:t>● </a:t>
            </a:r>
            <a:r>
              <a:rPr b="0" lang="en-IN" sz="1800" spc="-1" strike="noStrike">
                <a:solidFill>
                  <a:srgbClr val="254061"/>
                </a:solidFill>
                <a:latin typeface="Calibri"/>
                <a:ea typeface="DejaVu Sans"/>
              </a:rPr>
              <a:t>Silhouette score is used to evaluate the quality of clusters created using clustering algorithms such as K Means in terms of how well samples are clustered with other samples that are similar to each other.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228600" y="14760"/>
            <a:ext cx="7771680" cy="16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IN" sz="3200" spc="-1" strike="noStrike">
                <a:solidFill>
                  <a:srgbClr val="da0000"/>
                </a:solidFill>
                <a:latin typeface="Calibri"/>
                <a:ea typeface="DejaVu Sans"/>
              </a:rPr>
              <a:t>K-Means Clustering</a:t>
            </a:r>
            <a:endParaRPr b="0" lang="en-IN" sz="3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Calibri"/>
                <a:ea typeface="DejaVu Sans"/>
              </a:rPr>
              <a:t>K-means algorithm is an iterative algorithm that tries to partition the dataset into K pre defined distinct non overlapping subgroups where each data point belongs to only one group.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152280" y="133200"/>
            <a:ext cx="2894760" cy="87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3200" spc="-12" strike="noStrike">
                <a:solidFill>
                  <a:srgbClr val="cc0000"/>
                </a:solidFill>
                <a:latin typeface="Calibri"/>
              </a:rPr>
              <a:t>K</a:t>
            </a:r>
            <a:r>
              <a:rPr b="1" lang="en-IN" sz="3200" spc="-7" strike="noStrike">
                <a:solidFill>
                  <a:srgbClr val="cc0000"/>
                </a:solidFill>
                <a:latin typeface="Calibri"/>
              </a:rPr>
              <a:t>-Me</a:t>
            </a:r>
            <a:r>
              <a:rPr b="1" lang="en-IN" sz="3200" spc="-1" strike="noStrike">
                <a:solidFill>
                  <a:srgbClr val="cc0000"/>
                </a:solidFill>
                <a:latin typeface="Calibri"/>
              </a:rPr>
              <a:t>a</a:t>
            </a:r>
            <a:r>
              <a:rPr b="1" lang="en-IN" sz="3200" spc="-7" strike="noStrike">
                <a:solidFill>
                  <a:srgbClr val="cc0000"/>
                </a:solidFill>
                <a:latin typeface="Calibri"/>
              </a:rPr>
              <a:t>ns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269" name="Picture 4" descr=""/>
          <p:cNvPicPr/>
          <p:nvPr/>
        </p:nvPicPr>
        <p:blipFill>
          <a:blip r:embed="rId1"/>
          <a:stretch/>
        </p:blipFill>
        <p:spPr>
          <a:xfrm>
            <a:off x="762120" y="628920"/>
            <a:ext cx="7247160" cy="440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80880" y="321120"/>
            <a:ext cx="2428200" cy="87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3200" spc="-7" strike="noStrike">
                <a:solidFill>
                  <a:srgbClr val="cc0000"/>
                </a:solidFill>
                <a:latin typeface="Calibri"/>
              </a:rPr>
              <a:t>Clusters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533520" y="945720"/>
            <a:ext cx="8315640" cy="29437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3"/>
          <p:cNvSpPr/>
          <p:nvPr/>
        </p:nvSpPr>
        <p:spPr>
          <a:xfrm>
            <a:off x="685800" y="4167000"/>
            <a:ext cx="80002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We clearly see that one cluster is the largest and one cluster has the fewest number of movies.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2" descr=""/>
          <p:cNvPicPr/>
          <p:nvPr/>
        </p:nvPicPr>
        <p:blipFill>
          <a:blip r:embed="rId1"/>
          <a:stretch/>
        </p:blipFill>
        <p:spPr>
          <a:xfrm>
            <a:off x="0" y="523080"/>
            <a:ext cx="9143280" cy="4445640"/>
          </a:xfrm>
          <a:prstGeom prst="rect">
            <a:avLst/>
          </a:prstGeom>
          <a:ln>
            <a:noFill/>
          </a:ln>
        </p:spPr>
      </p:pic>
      <p:sp>
        <p:nvSpPr>
          <p:cNvPr id="274" name="CustomShape 1"/>
          <p:cNvSpPr/>
          <p:nvPr/>
        </p:nvSpPr>
        <p:spPr>
          <a:xfrm>
            <a:off x="0" y="0"/>
            <a:ext cx="44190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2800" spc="-1" strike="noStrike">
                <a:solidFill>
                  <a:srgbClr val="da0000"/>
                </a:solidFill>
                <a:latin typeface="Calibri"/>
                <a:ea typeface="DejaVu Sans"/>
              </a:rPr>
              <a:t>Run dashboard app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533520" y="133200"/>
            <a:ext cx="2275560" cy="87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3200" spc="-7" strike="noStrike">
                <a:solidFill>
                  <a:srgbClr val="cc0000"/>
                </a:solidFill>
                <a:latin typeface="Calibri"/>
              </a:rPr>
              <a:t>Conclusion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228600" y="713520"/>
            <a:ext cx="8457480" cy="429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71360" indent="-215640" algn="just">
              <a:lnSpc>
                <a:spcPct val="100000"/>
              </a:lnSpc>
              <a:spcAft>
                <a:spcPts val="300"/>
              </a:spcAft>
              <a:buSzPct val="100000"/>
              <a:buBlip>
                <a:blip r:embed="rId1"/>
              </a:buBlip>
            </a:pP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Data set contains 7787 rows and 12 columns in that cast and director features contains  large number of missing values so we can drop it.</a:t>
            </a:r>
            <a:endParaRPr b="0" lang="en-IN" sz="1200" spc="-1" strike="noStrike">
              <a:latin typeface="Arial"/>
            </a:endParaRPr>
          </a:p>
          <a:p>
            <a:pPr marL="171360" indent="-215640" algn="just">
              <a:lnSpc>
                <a:spcPct val="100000"/>
              </a:lnSpc>
              <a:spcAft>
                <a:spcPts val="300"/>
              </a:spcAft>
              <a:buSzPct val="100000"/>
              <a:buBlip>
                <a:blip r:embed="rId2"/>
              </a:buBlip>
            </a:pP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We have two types of content TV shows and Movies (30.9% contains TV shows and 69.1% contains Movies).</a:t>
            </a:r>
            <a:endParaRPr b="0" lang="en-IN" sz="1200" spc="-1" strike="noStrike">
              <a:latin typeface="Arial"/>
            </a:endParaRPr>
          </a:p>
          <a:p>
            <a:pPr marL="171360" indent="-215640" algn="just">
              <a:lnSpc>
                <a:spcPct val="100000"/>
              </a:lnSpc>
              <a:spcAft>
                <a:spcPts val="300"/>
              </a:spcAft>
              <a:buSzPct val="100000"/>
              <a:buBlip>
                <a:blip r:embed="rId3"/>
              </a:buBlip>
            </a:pP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Most films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were released in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the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years 2018, 2019, and</a:t>
            </a:r>
            <a:r>
              <a:rPr b="0" lang="en-IN" sz="1200" spc="-32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2020 and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united states have the maximum content on Netflix.</a:t>
            </a:r>
            <a:endParaRPr b="0" lang="en-IN" sz="1200" spc="-1" strike="noStrike">
              <a:latin typeface="Arial"/>
            </a:endParaRPr>
          </a:p>
          <a:p>
            <a:pPr marL="183600" indent="-215640" algn="just">
              <a:lnSpc>
                <a:spcPct val="114000"/>
              </a:lnSpc>
              <a:spcAft>
                <a:spcPts val="300"/>
              </a:spcAft>
              <a:buSzPct val="100000"/>
              <a:buBlip>
                <a:blip r:embed="rId4"/>
              </a:buBlip>
            </a:pP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The months of </a:t>
            </a:r>
            <a:r>
              <a:rPr b="0" lang="en-IN" sz="1200" spc="-15" strike="noStrike">
                <a:solidFill>
                  <a:srgbClr val="254061"/>
                </a:solidFill>
                <a:latin typeface="Arial"/>
                <a:ea typeface="DejaVu Sans"/>
              </a:rPr>
              <a:t>October, November,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December and January had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the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largest number of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films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and Tv-shows</a:t>
            </a:r>
            <a:r>
              <a:rPr b="0" lang="en-IN" sz="1200" spc="-12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released.</a:t>
            </a:r>
            <a:endParaRPr b="0" lang="en-IN" sz="1200" spc="-1" strike="noStrike">
              <a:latin typeface="Arial"/>
            </a:endParaRPr>
          </a:p>
          <a:p>
            <a:pPr marL="184320" indent="-215640" algn="just">
              <a:lnSpc>
                <a:spcPct val="100000"/>
              </a:lnSpc>
              <a:spcBef>
                <a:spcPts val="235"/>
              </a:spcBef>
              <a:spcAft>
                <a:spcPts val="300"/>
              </a:spcAft>
              <a:buSzPct val="100000"/>
              <a:buBlip>
                <a:blip r:embed="rId5"/>
              </a:buBlip>
            </a:pP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The USA, India,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the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United Kingdom, Canada, and Egypt are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the top five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producer</a:t>
            </a:r>
            <a:r>
              <a:rPr b="0" lang="en-IN" sz="1200" spc="-52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countries.</a:t>
            </a:r>
            <a:endParaRPr b="0" lang="en-IN" sz="1200" spc="-1" strike="noStrike">
              <a:latin typeface="Arial"/>
            </a:endParaRPr>
          </a:p>
          <a:p>
            <a:pPr marL="184320" indent="-21564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SzPct val="100000"/>
              <a:buBlip>
                <a:blip r:embed="rId6"/>
              </a:buBlip>
            </a:pP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For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the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clustering algorithm, we utilized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type, </a:t>
            </a:r>
            <a:r>
              <a:rPr b="0" lang="en-IN" sz="1200" spc="-15" strike="noStrike">
                <a:solidFill>
                  <a:srgbClr val="254061"/>
                </a:solidFill>
                <a:latin typeface="Arial"/>
                <a:ea typeface="DejaVu Sans"/>
              </a:rPr>
              <a:t>director,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nation, released </a:t>
            </a:r>
            <a:r>
              <a:rPr b="0" lang="en-IN" sz="1200" spc="-21" strike="noStrike">
                <a:solidFill>
                  <a:srgbClr val="254061"/>
                </a:solidFill>
                <a:latin typeface="Arial"/>
                <a:ea typeface="DejaVu Sans"/>
              </a:rPr>
              <a:t>year,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genre, and</a:t>
            </a:r>
            <a:r>
              <a:rPr b="0" lang="en-IN" sz="1200" spc="1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0" lang="en-IN" sz="1200" spc="-21" strike="noStrike">
                <a:solidFill>
                  <a:srgbClr val="254061"/>
                </a:solidFill>
                <a:latin typeface="Arial"/>
                <a:ea typeface="DejaVu Sans"/>
              </a:rPr>
              <a:t>year.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endParaRPr b="0" lang="en-IN" sz="1200" spc="-1" strike="noStrike">
              <a:latin typeface="Arial"/>
            </a:endParaRPr>
          </a:p>
          <a:p>
            <a:pPr marL="184320" indent="-21564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SzPct val="100000"/>
              <a:buBlip>
                <a:blip r:embed="rId7"/>
              </a:buBlip>
            </a:pP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LDA and LSA has sorted much more similar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titles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in a group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of</a:t>
            </a:r>
            <a:r>
              <a:rPr b="0" lang="en-IN" sz="1200" spc="80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genre.</a:t>
            </a:r>
            <a:endParaRPr b="0" lang="en-IN" sz="1200" spc="-1" strike="noStrike">
              <a:latin typeface="Arial"/>
            </a:endParaRPr>
          </a:p>
          <a:p>
            <a:pPr marL="183600" indent="-215640" algn="just">
              <a:lnSpc>
                <a:spcPct val="100000"/>
              </a:lnSpc>
              <a:spcBef>
                <a:spcPts val="326"/>
              </a:spcBef>
              <a:spcAft>
                <a:spcPts val="300"/>
              </a:spcAft>
              <a:buSzPct val="100000"/>
              <a:buBlip>
                <a:blip r:embed="rId8"/>
              </a:buBlip>
            </a:pP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Applied different clustering models Kmeans, hierarchical, Agglomerative clustering on data we got the best cluster arrangements.</a:t>
            </a:r>
            <a:endParaRPr b="0" lang="en-IN" sz="1200" spc="-1" strike="noStrike">
              <a:latin typeface="Arial"/>
            </a:endParaRPr>
          </a:p>
          <a:p>
            <a:pPr marL="184320" indent="-215640" algn="just">
              <a:lnSpc>
                <a:spcPct val="100000"/>
              </a:lnSpc>
              <a:spcBef>
                <a:spcPts val="230"/>
              </a:spcBef>
              <a:spcAft>
                <a:spcPts val="300"/>
              </a:spcAft>
              <a:buSzPct val="100000"/>
              <a:buBlip>
                <a:blip r:embed="rId9"/>
              </a:buBlip>
            </a:pP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In Affinity Propagation, we had 13 clusters and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a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Silhouette Coefficient score of</a:t>
            </a:r>
            <a:r>
              <a:rPr b="0" lang="en-IN" sz="1200" spc="-80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0.244.</a:t>
            </a:r>
            <a:endParaRPr b="0" lang="en-IN" sz="1200" spc="-1" strike="noStrike">
              <a:latin typeface="Arial"/>
            </a:endParaRPr>
          </a:p>
          <a:p>
            <a:pPr marL="183600" indent="-215640" algn="just">
              <a:lnSpc>
                <a:spcPct val="114000"/>
              </a:lnSpc>
              <a:spcAft>
                <a:spcPts val="300"/>
              </a:spcAft>
              <a:buSzPct val="100000"/>
              <a:buBlip>
                <a:blip r:embed="rId10"/>
              </a:buBlip>
            </a:pP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We cut vertical lines with a horizontal line to obtain the number of clusters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in Agglomerative Clustering. There  were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four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clusters, with an average silhouette score of 0.17296314851287742.</a:t>
            </a:r>
            <a:endParaRPr b="0" lang="en-IN" sz="1200" spc="-1" strike="noStrike">
              <a:latin typeface="Arial"/>
            </a:endParaRPr>
          </a:p>
          <a:p>
            <a:pPr marL="183600" indent="-215640" algn="just">
              <a:lnSpc>
                <a:spcPct val="114000"/>
              </a:lnSpc>
              <a:spcAft>
                <a:spcPts val="300"/>
              </a:spcAft>
              <a:buSzPct val="100000"/>
              <a:buBlip>
                <a:blip r:embed="rId11"/>
              </a:buBlip>
            </a:pP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The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final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model we used was k-means clustering, which consisted of 2,3,4,5,6 clusters.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4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numbers of  clusters gives us good</a:t>
            </a:r>
            <a:r>
              <a:rPr b="0" lang="en-IN" sz="1200" spc="-12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fitting.</a:t>
            </a:r>
            <a:endParaRPr b="0" lang="en-IN" sz="1200" spc="-1" strike="noStrike">
              <a:latin typeface="Arial"/>
            </a:endParaRPr>
          </a:p>
          <a:p>
            <a:pPr marL="183600" indent="-215640" algn="just">
              <a:lnSpc>
                <a:spcPct val="100000"/>
              </a:lnSpc>
              <a:spcBef>
                <a:spcPts val="326"/>
              </a:spcBef>
              <a:spcAft>
                <a:spcPts val="300"/>
              </a:spcAft>
              <a:buSzPct val="100000"/>
              <a:buBlip>
                <a:blip r:embed="rId12"/>
              </a:buBlip>
            </a:pP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After </a:t>
            </a:r>
            <a:r>
              <a:rPr b="0" lang="en-IN" sz="1200" spc="-12" strike="noStrike">
                <a:solidFill>
                  <a:srgbClr val="254061"/>
                </a:solidFill>
                <a:latin typeface="Arial"/>
                <a:ea typeface="DejaVu Sans"/>
              </a:rPr>
              <a:t>applying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K -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means optimal value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of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number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of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clusters is</a:t>
            </a:r>
            <a:r>
              <a:rPr b="0" lang="en-IN" sz="1200" spc="94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5</a:t>
            </a:r>
            <a:endParaRPr b="0" lang="en-IN" sz="1200" spc="-1" strike="noStrike">
              <a:latin typeface="Arial"/>
            </a:endParaRPr>
          </a:p>
          <a:p>
            <a:pPr marL="183600" indent="-215640" algn="just">
              <a:lnSpc>
                <a:spcPct val="114000"/>
              </a:lnSpc>
              <a:spcAft>
                <a:spcPts val="300"/>
              </a:spcAft>
              <a:buSzPct val="100000"/>
              <a:buBlip>
                <a:blip r:embed="rId13"/>
              </a:buBlip>
            </a:pP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Silhouette score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for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a set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of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sample data points is used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to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measure how  dense and well-separated </a:t>
            </a:r>
            <a:r>
              <a:rPr b="0" lang="en-IN" sz="1200" spc="-1" strike="noStrike">
                <a:solidFill>
                  <a:srgbClr val="254061"/>
                </a:solidFill>
                <a:latin typeface="Arial"/>
                <a:ea typeface="DejaVu Sans"/>
              </a:rPr>
              <a:t>the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clusters</a:t>
            </a:r>
            <a:r>
              <a:rPr b="0" lang="en-IN" sz="1200" spc="60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0" lang="en-IN" sz="1200" spc="-7" strike="noStrike">
                <a:solidFill>
                  <a:srgbClr val="254061"/>
                </a:solidFill>
                <a:latin typeface="Arial"/>
                <a:ea typeface="DejaVu Sans"/>
              </a:rPr>
              <a:t>are.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14000"/>
              </a:lnSpc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685800" y="5086440"/>
            <a:ext cx="8457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2600">
              <a:lnSpc>
                <a:spcPct val="100000"/>
              </a:lnSpc>
              <a:spcBef>
                <a:spcPts val="420"/>
              </a:spcBef>
            </a:pPr>
            <a:r>
              <a:rPr b="0" lang="en-IN" sz="1200" spc="-7" strike="noStrike">
                <a:solidFill>
                  <a:srgbClr val="0d3a45"/>
                </a:solidFill>
                <a:latin typeface="Arial"/>
                <a:ea typeface="DejaVu Sans"/>
              </a:rPr>
              <a:t>.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67040" y="57240"/>
            <a:ext cx="8976240" cy="5142960"/>
          </a:xfrm>
          <a:custGeom>
            <a:avLst/>
            <a:gdLst/>
            <a:ahLst/>
            <a:rect l="l" t="t" r="r" b="b"/>
            <a:pathLst>
              <a:path w="8976995" h="5143500">
                <a:moveTo>
                  <a:pt x="0" y="5143489"/>
                </a:moveTo>
                <a:lnTo>
                  <a:pt x="8976881" y="5143489"/>
                </a:lnTo>
                <a:lnTo>
                  <a:pt x="8976881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f4fd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8602920" y="66600"/>
            <a:ext cx="347760" cy="357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3" name="Group 3"/>
          <p:cNvGrpSpPr/>
          <p:nvPr/>
        </p:nvGrpSpPr>
        <p:grpSpPr>
          <a:xfrm>
            <a:off x="555120" y="929520"/>
            <a:ext cx="767160" cy="1050840"/>
            <a:chOff x="555120" y="929520"/>
            <a:chExt cx="767160" cy="1050840"/>
          </a:xfrm>
        </p:grpSpPr>
        <p:sp>
          <p:nvSpPr>
            <p:cNvPr id="164" name="CustomShape 4"/>
            <p:cNvSpPr/>
            <p:nvPr/>
          </p:nvSpPr>
          <p:spPr>
            <a:xfrm>
              <a:off x="555120" y="929520"/>
              <a:ext cx="767160" cy="1050840"/>
            </a:xfrm>
            <a:custGeom>
              <a:avLst/>
              <a:gdLst/>
              <a:ahLst/>
              <a:rect l="l" t="t" r="r" b="b"/>
              <a:pathLst>
                <a:path w="767715" h="1051560">
                  <a:moveTo>
                    <a:pt x="383549" y="1051075"/>
                  </a:move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6"/>
                  </a:lnTo>
                  <a:lnTo>
                    <a:pt x="383549" y="1051075"/>
                  </a:lnTo>
                  <a:close/>
                </a:path>
              </a:pathLst>
            </a:custGeom>
            <a:solidFill>
              <a:srgbClr val="104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CustomShape 5"/>
            <p:cNvSpPr/>
            <p:nvPr/>
          </p:nvSpPr>
          <p:spPr>
            <a:xfrm>
              <a:off x="555120" y="929520"/>
              <a:ext cx="767160" cy="1050840"/>
            </a:xfrm>
            <a:custGeom>
              <a:avLst/>
              <a:gdLst/>
              <a:ah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6"/>
                  </a:lnTo>
                  <a:lnTo>
                    <a:pt x="383549" y="1051075"/>
                  </a:ln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noFill/>
            <a:ln w="25560">
              <a:solidFill>
                <a:srgbClr val="b8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6" name="CustomShape 6"/>
          <p:cNvSpPr/>
          <p:nvPr/>
        </p:nvSpPr>
        <p:spPr>
          <a:xfrm>
            <a:off x="732240" y="1365120"/>
            <a:ext cx="412200" cy="14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900" spc="-7" strike="noStrike">
                <a:solidFill>
                  <a:srgbClr val="f4fdff"/>
                </a:solidFill>
                <a:latin typeface="Arial"/>
                <a:ea typeface="DejaVu Sans"/>
              </a:rPr>
              <a:t>Netflix:</a:t>
            </a:r>
            <a:endParaRPr b="0" lang="en-IN" sz="900" spc="-1" strike="noStrike">
              <a:latin typeface="Arial"/>
            </a:endParaRPr>
          </a:p>
        </p:txBody>
      </p:sp>
      <p:grpSp>
        <p:nvGrpSpPr>
          <p:cNvPr id="167" name="Group 7"/>
          <p:cNvGrpSpPr/>
          <p:nvPr/>
        </p:nvGrpSpPr>
        <p:grpSpPr>
          <a:xfrm>
            <a:off x="1321920" y="929520"/>
            <a:ext cx="7104240" cy="682560"/>
            <a:chOff x="1321920" y="929520"/>
            <a:chExt cx="7104240" cy="682560"/>
          </a:xfrm>
        </p:grpSpPr>
        <p:sp>
          <p:nvSpPr>
            <p:cNvPr id="168" name="CustomShape 8"/>
            <p:cNvSpPr/>
            <p:nvPr/>
          </p:nvSpPr>
          <p:spPr>
            <a:xfrm>
              <a:off x="1321920" y="929520"/>
              <a:ext cx="7104240" cy="682560"/>
            </a:xfrm>
            <a:custGeom>
              <a:avLst/>
              <a:gdLst/>
              <a:ahLst/>
              <a:rect l="l" t="t" r="r" b="b"/>
              <a:pathLst>
                <a:path w="7105015" h="683260">
                  <a:moveTo>
                    <a:pt x="6991046" y="683076"/>
                  </a:moveTo>
                  <a:lnTo>
                    <a:pt x="0" y="683073"/>
                  </a:lnTo>
                  <a:lnTo>
                    <a:pt x="9" y="0"/>
                  </a:lnTo>
                  <a:lnTo>
                    <a:pt x="6991046" y="7"/>
                  </a:lnTo>
                  <a:lnTo>
                    <a:pt x="7035360" y="8954"/>
                  </a:lnTo>
                  <a:lnTo>
                    <a:pt x="7071549" y="33352"/>
                  </a:lnTo>
                  <a:lnTo>
                    <a:pt x="7095948" y="69539"/>
                  </a:lnTo>
                  <a:lnTo>
                    <a:pt x="7104895" y="113854"/>
                  </a:lnTo>
                  <a:lnTo>
                    <a:pt x="7104895" y="569228"/>
                  </a:lnTo>
                  <a:lnTo>
                    <a:pt x="7096227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6" y="683076"/>
                  </a:lnTo>
                  <a:close/>
                </a:path>
              </a:pathLst>
            </a:custGeom>
            <a:solidFill>
              <a:srgbClr val="ebcaca">
                <a:alpha val="9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9"/>
            <p:cNvSpPr/>
            <p:nvPr/>
          </p:nvSpPr>
          <p:spPr>
            <a:xfrm>
              <a:off x="1321920" y="929520"/>
              <a:ext cx="7104240" cy="682560"/>
            </a:xfrm>
            <a:custGeom>
              <a:avLst/>
              <a:gdLst/>
              <a:ahLst/>
              <a:rect l="l" t="t" r="r" b="b"/>
              <a:pathLst>
                <a:path w="7105015" h="683260">
                  <a:moveTo>
                    <a:pt x="7104895" y="113854"/>
                  </a:moveTo>
                  <a:lnTo>
                    <a:pt x="7104895" y="569228"/>
                  </a:lnTo>
                  <a:lnTo>
                    <a:pt x="7102687" y="591543"/>
                  </a:lnTo>
                  <a:lnTo>
                    <a:pt x="7096226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5" y="683076"/>
                  </a:lnTo>
                  <a:lnTo>
                    <a:pt x="4" y="683076"/>
                  </a:lnTo>
                  <a:lnTo>
                    <a:pt x="4" y="7"/>
                  </a:lnTo>
                  <a:lnTo>
                    <a:pt x="6991045" y="7"/>
                  </a:lnTo>
                  <a:lnTo>
                    <a:pt x="7035360" y="8954"/>
                  </a:lnTo>
                  <a:lnTo>
                    <a:pt x="7071548" y="33352"/>
                  </a:lnTo>
                  <a:lnTo>
                    <a:pt x="7095948" y="69539"/>
                  </a:lnTo>
                  <a:lnTo>
                    <a:pt x="7104895" y="113854"/>
                  </a:lnTo>
                  <a:close/>
                </a:path>
              </a:pathLst>
            </a:custGeom>
            <a:noFill/>
            <a:ln w="255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CustomShape 10"/>
            <p:cNvSpPr/>
            <p:nvPr/>
          </p:nvSpPr>
          <p:spPr>
            <a:xfrm>
              <a:off x="1388880" y="1027800"/>
              <a:ext cx="6897240" cy="360000"/>
            </a:xfrm>
            <a:custGeom>
              <a:avLst/>
              <a:gdLst/>
              <a:ahLst/>
              <a:rect l="l" t="t" r="r" b="b"/>
              <a:pathLst>
                <a:path w="6898005" h="360680">
                  <a:moveTo>
                    <a:pt x="6771297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6771297" y="167640"/>
                  </a:lnTo>
                  <a:lnTo>
                    <a:pt x="6771297" y="0"/>
                  </a:lnTo>
                  <a:close/>
                  <a:moveTo>
                    <a:pt x="6897802" y="192786"/>
                  </a:moveTo>
                  <a:lnTo>
                    <a:pt x="0" y="192786"/>
                  </a:lnTo>
                  <a:lnTo>
                    <a:pt x="0" y="360426"/>
                  </a:lnTo>
                  <a:lnTo>
                    <a:pt x="6897802" y="360426"/>
                  </a:lnTo>
                  <a:lnTo>
                    <a:pt x="6897802" y="192786"/>
                  </a:lnTo>
                  <a:close/>
                </a:path>
              </a:pathLst>
            </a:custGeom>
            <a:solidFill>
              <a:srgbClr val="ebcac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1" name="CustomShape 11"/>
          <p:cNvSpPr/>
          <p:nvPr/>
        </p:nvSpPr>
        <p:spPr>
          <a:xfrm>
            <a:off x="1375920" y="984240"/>
            <a:ext cx="692136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14000"/>
              </a:lnSpc>
              <a:spcBef>
                <a:spcPts val="99"/>
              </a:spcBef>
            </a:pPr>
            <a:r>
              <a:rPr b="0" lang="en-IN" sz="1100" spc="-7" strike="noStrike">
                <a:solidFill>
                  <a:srgbClr val="000000"/>
                </a:solidFill>
                <a:latin typeface="Arial"/>
                <a:ea typeface="DejaVu Sans"/>
              </a:rPr>
              <a:t>Netflix is </a:t>
            </a:r>
            <a:r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a company </a:t>
            </a:r>
            <a:r>
              <a:rPr b="0" lang="en-IN" sz="1100" spc="-7" strike="noStrike">
                <a:solidFill>
                  <a:srgbClr val="000000"/>
                </a:solidFill>
                <a:latin typeface="Arial"/>
                <a:ea typeface="DejaVu Sans"/>
              </a:rPr>
              <a:t>that </a:t>
            </a:r>
            <a:r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manages a </a:t>
            </a:r>
            <a:r>
              <a:rPr b="0" lang="en-IN" sz="1100" spc="-7" strike="noStrike">
                <a:solidFill>
                  <a:srgbClr val="000000"/>
                </a:solidFill>
                <a:latin typeface="Arial"/>
                <a:ea typeface="DejaVu Sans"/>
              </a:rPr>
              <a:t>large </a:t>
            </a:r>
            <a:r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collection </a:t>
            </a:r>
            <a:r>
              <a:rPr b="0" lang="en-IN" sz="1100" spc="-7" strike="noStrike">
                <a:solidFill>
                  <a:srgbClr val="000000"/>
                </a:solidFill>
                <a:latin typeface="Arial"/>
                <a:ea typeface="DejaVu Sans"/>
              </a:rPr>
              <a:t>of TV </a:t>
            </a:r>
            <a:r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shows </a:t>
            </a:r>
            <a:r>
              <a:rPr b="0" lang="en-IN" sz="1100" spc="-7" strike="noStrike">
                <a:solidFill>
                  <a:srgbClr val="000000"/>
                </a:solidFill>
                <a:latin typeface="Arial"/>
                <a:ea typeface="DejaVu Sans"/>
              </a:rPr>
              <a:t>and </a:t>
            </a:r>
            <a:r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movies, streaming </a:t>
            </a:r>
            <a:r>
              <a:rPr b="0" lang="en-IN" sz="1100" spc="-7" strike="noStrike">
                <a:solidFill>
                  <a:srgbClr val="000000"/>
                </a:solidFill>
                <a:latin typeface="Arial"/>
                <a:ea typeface="DejaVu Sans"/>
              </a:rPr>
              <a:t>it anytime </a:t>
            </a:r>
            <a:r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via </a:t>
            </a:r>
            <a:r>
              <a:rPr b="0" lang="en-IN" sz="1100" spc="-7" strike="noStrike">
                <a:solidFill>
                  <a:srgbClr val="000000"/>
                </a:solidFill>
                <a:latin typeface="Arial"/>
                <a:ea typeface="DejaVu Sans"/>
              </a:rPr>
              <a:t>online.  This business is profitable because users </a:t>
            </a:r>
            <a:r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make a monthly </a:t>
            </a:r>
            <a:r>
              <a:rPr b="0" lang="en-IN" sz="1100" spc="-7" strike="noStrike">
                <a:solidFill>
                  <a:srgbClr val="000000"/>
                </a:solidFill>
                <a:latin typeface="Arial"/>
                <a:ea typeface="DejaVu Sans"/>
              </a:rPr>
              <a:t>payment to access the platform. </a:t>
            </a:r>
            <a:r>
              <a:rPr b="0" lang="en-IN" sz="1100" spc="-15" strike="noStrike">
                <a:solidFill>
                  <a:srgbClr val="000000"/>
                </a:solidFill>
                <a:latin typeface="Arial"/>
                <a:ea typeface="DejaVu Sans"/>
              </a:rPr>
              <a:t>However,</a:t>
            </a:r>
            <a:r>
              <a:rPr b="0" lang="en-IN" sz="1100" spc="-4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customers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72" name="CustomShape 12"/>
          <p:cNvSpPr/>
          <p:nvPr/>
        </p:nvSpPr>
        <p:spPr>
          <a:xfrm>
            <a:off x="1388880" y="1413360"/>
            <a:ext cx="2591280" cy="167040"/>
          </a:xfrm>
          <a:custGeom>
            <a:avLst/>
            <a:gdLst/>
            <a:ahLst/>
            <a:rect l="l" t="t" r="r" b="b"/>
            <a:pathLst>
              <a:path w="2592070" h="167640">
                <a:moveTo>
                  <a:pt x="2591604" y="167639"/>
                </a:moveTo>
                <a:lnTo>
                  <a:pt x="0" y="167639"/>
                </a:lnTo>
                <a:lnTo>
                  <a:pt x="0" y="0"/>
                </a:lnTo>
                <a:lnTo>
                  <a:pt x="2591604" y="0"/>
                </a:lnTo>
                <a:lnTo>
                  <a:pt x="2591604" y="167639"/>
                </a:lnTo>
                <a:close/>
              </a:path>
            </a:pathLst>
          </a:custGeom>
          <a:solidFill>
            <a:srgbClr val="ebcac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3"/>
          <p:cNvSpPr/>
          <p:nvPr/>
        </p:nvSpPr>
        <p:spPr>
          <a:xfrm>
            <a:off x="1375920" y="1395000"/>
            <a:ext cx="2615400" cy="18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can cancel </a:t>
            </a:r>
            <a:r>
              <a:rPr b="0" lang="en-IN" sz="1100" spc="-7" strike="noStrike">
                <a:solidFill>
                  <a:srgbClr val="000000"/>
                </a:solidFill>
                <a:latin typeface="Arial"/>
                <a:ea typeface="DejaVu Sans"/>
              </a:rPr>
              <a:t>their </a:t>
            </a:r>
            <a:r>
              <a:rPr b="0" lang="en-IN" sz="1100" spc="-1" strike="noStrike">
                <a:solidFill>
                  <a:srgbClr val="000000"/>
                </a:solidFill>
                <a:latin typeface="Arial"/>
                <a:ea typeface="DejaVu Sans"/>
              </a:rPr>
              <a:t>subscriptions </a:t>
            </a:r>
            <a:r>
              <a:rPr b="0" lang="en-IN" sz="1100" spc="-7" strike="noStrike">
                <a:solidFill>
                  <a:srgbClr val="000000"/>
                </a:solidFill>
                <a:latin typeface="Arial"/>
                <a:ea typeface="DejaVu Sans"/>
              </a:rPr>
              <a:t>at any</a:t>
            </a:r>
            <a:r>
              <a:rPr b="0" lang="en-IN" sz="1100" spc="-10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100" spc="-7" strike="noStrike">
                <a:solidFill>
                  <a:srgbClr val="000000"/>
                </a:solidFill>
                <a:latin typeface="Arial"/>
                <a:ea typeface="DejaVu Sans"/>
              </a:rPr>
              <a:t>time.</a:t>
            </a:r>
            <a:endParaRPr b="0" lang="en-IN" sz="1100" spc="-1" strike="noStrike">
              <a:latin typeface="Arial"/>
            </a:endParaRPr>
          </a:p>
        </p:txBody>
      </p:sp>
      <p:grpSp>
        <p:nvGrpSpPr>
          <p:cNvPr id="174" name="Group 14"/>
          <p:cNvGrpSpPr/>
          <p:nvPr/>
        </p:nvGrpSpPr>
        <p:grpSpPr>
          <a:xfrm>
            <a:off x="567000" y="2364480"/>
            <a:ext cx="7871400" cy="1051200"/>
            <a:chOff x="567000" y="2364480"/>
            <a:chExt cx="7871400" cy="1051200"/>
          </a:xfrm>
        </p:grpSpPr>
        <p:sp>
          <p:nvSpPr>
            <p:cNvPr id="175" name="CustomShape 15"/>
            <p:cNvSpPr/>
            <p:nvPr/>
          </p:nvSpPr>
          <p:spPr>
            <a:xfrm>
              <a:off x="567000" y="2387520"/>
              <a:ext cx="767160" cy="1028160"/>
            </a:xfrm>
            <a:custGeom>
              <a:avLst/>
              <a:gdLst/>
              <a:ahLst/>
              <a:rect l="l" t="t" r="r" b="b"/>
              <a:pathLst>
                <a:path w="767715" h="1028700">
                  <a:moveTo>
                    <a:pt x="383549" y="1028622"/>
                  </a:move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45073"/>
                  </a:lnTo>
                  <a:lnTo>
                    <a:pt x="383549" y="1028622"/>
                  </a:lnTo>
                  <a:close/>
                </a:path>
              </a:pathLst>
            </a:custGeom>
            <a:solidFill>
              <a:srgbClr val="104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CustomShape 16"/>
            <p:cNvSpPr/>
            <p:nvPr/>
          </p:nvSpPr>
          <p:spPr>
            <a:xfrm>
              <a:off x="567000" y="2364480"/>
              <a:ext cx="767160" cy="1050840"/>
            </a:xfrm>
            <a:custGeom>
              <a:avLst/>
              <a:gdLst/>
              <a:ahLst/>
              <a:rect l="l" t="t" r="r" b="b"/>
              <a:pathLst>
                <a:path w="767715" h="1028700">
                  <a:moveTo>
                    <a:pt x="767098" y="0"/>
                  </a:moveTo>
                  <a:lnTo>
                    <a:pt x="767098" y="645073"/>
                  </a:lnTo>
                  <a:lnTo>
                    <a:pt x="383549" y="1028622"/>
                  </a:ln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noFill/>
            <a:ln w="25560">
              <a:solidFill>
                <a:srgbClr val="b8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CustomShape 17"/>
            <p:cNvSpPr/>
            <p:nvPr/>
          </p:nvSpPr>
          <p:spPr>
            <a:xfrm>
              <a:off x="1334160" y="2376000"/>
              <a:ext cx="7104240" cy="631080"/>
            </a:xfrm>
            <a:custGeom>
              <a:avLst/>
              <a:gdLst/>
              <a:ahLst/>
              <a:rect l="l" t="t" r="r" b="b"/>
              <a:pathLst>
                <a:path w="7105015" h="631825">
                  <a:moveTo>
                    <a:pt x="6999666" y="631276"/>
                  </a:moveTo>
                  <a:lnTo>
                    <a:pt x="0" y="631276"/>
                  </a:lnTo>
                  <a:lnTo>
                    <a:pt x="7" y="0"/>
                  </a:lnTo>
                  <a:lnTo>
                    <a:pt x="6999666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lnTo>
                    <a:pt x="7104890" y="526076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1" y="623273"/>
                  </a:lnTo>
                  <a:lnTo>
                    <a:pt x="6999666" y="631276"/>
                  </a:lnTo>
                  <a:close/>
                </a:path>
              </a:pathLst>
            </a:custGeom>
            <a:solidFill>
              <a:srgbClr val="ebcaca">
                <a:alpha val="9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CustomShape 18"/>
            <p:cNvSpPr/>
            <p:nvPr/>
          </p:nvSpPr>
          <p:spPr>
            <a:xfrm>
              <a:off x="1334160" y="2376000"/>
              <a:ext cx="7104240" cy="631080"/>
            </a:xfrm>
            <a:custGeom>
              <a:avLst/>
              <a:gdLst/>
              <a:ahLst/>
              <a:rect l="l" t="t" r="r" b="b"/>
              <a:pathLst>
                <a:path w="7105015" h="631825">
                  <a:moveTo>
                    <a:pt x="7104890" y="105219"/>
                  </a:moveTo>
                  <a:lnTo>
                    <a:pt x="7104890" y="526076"/>
                  </a:lnTo>
                  <a:lnTo>
                    <a:pt x="7102851" y="546694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0" y="623273"/>
                  </a:lnTo>
                  <a:lnTo>
                    <a:pt x="6999665" y="631276"/>
                  </a:lnTo>
                  <a:lnTo>
                    <a:pt x="4" y="631276"/>
                  </a:lnTo>
                  <a:lnTo>
                    <a:pt x="4" y="4"/>
                  </a:lnTo>
                  <a:lnTo>
                    <a:pt x="6999665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close/>
                </a:path>
              </a:pathLst>
            </a:custGeom>
            <a:noFill/>
            <a:ln w="255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19"/>
            <p:cNvSpPr/>
            <p:nvPr/>
          </p:nvSpPr>
          <p:spPr>
            <a:xfrm>
              <a:off x="1404720" y="2590200"/>
              <a:ext cx="2901240" cy="164520"/>
            </a:xfrm>
            <a:custGeom>
              <a:avLst/>
              <a:gdLst/>
              <a:ahLst/>
              <a:rect l="l" t="t" r="r" b="b"/>
              <a:pathLst>
                <a:path w="2901950" h="165100">
                  <a:moveTo>
                    <a:pt x="2901619" y="164591"/>
                  </a:moveTo>
                  <a:lnTo>
                    <a:pt x="0" y="164591"/>
                  </a:lnTo>
                  <a:lnTo>
                    <a:pt x="0" y="0"/>
                  </a:lnTo>
                  <a:lnTo>
                    <a:pt x="2901619" y="0"/>
                  </a:lnTo>
                  <a:lnTo>
                    <a:pt x="2901619" y="164591"/>
                  </a:lnTo>
                  <a:close/>
                </a:path>
              </a:pathLst>
            </a:custGeom>
            <a:solidFill>
              <a:srgbClr val="ebcac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0" name="CustomShape 20"/>
          <p:cNvSpPr/>
          <p:nvPr/>
        </p:nvSpPr>
        <p:spPr>
          <a:xfrm>
            <a:off x="554400" y="2536560"/>
            <a:ext cx="3749760" cy="44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929160" indent="-9144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Symbol"/>
              <a:buChar char=""/>
            </a:pPr>
            <a:r>
              <a:rPr b="0" lang="en-IN" sz="12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Unsupervised Machine Learning</a:t>
            </a:r>
            <a:r>
              <a:rPr b="0" lang="en-IN" sz="1200" spc="259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(Clustering)</a:t>
            </a:r>
            <a:endParaRPr b="0" lang="en-IN" sz="12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10"/>
              </a:spcBef>
            </a:pPr>
            <a:r>
              <a:rPr b="1" lang="en-IN" sz="900" spc="-1" strike="noStrike">
                <a:solidFill>
                  <a:srgbClr val="f4fdff"/>
                </a:solidFill>
                <a:latin typeface="Arial"/>
                <a:ea typeface="DejaVu Sans"/>
              </a:rPr>
              <a:t>Methodology</a:t>
            </a:r>
            <a:r>
              <a:rPr b="0" lang="en-IN" sz="900" spc="-1" strike="noStrike">
                <a:solidFill>
                  <a:srgbClr val="f4fdff"/>
                </a:solidFill>
                <a:latin typeface="Arial"/>
                <a:ea typeface="DejaVu Sans"/>
              </a:rPr>
              <a:t>:</a:t>
            </a:r>
            <a:endParaRPr b="0" lang="en-IN" sz="900" spc="-1" strike="noStrike">
              <a:latin typeface="Arial"/>
            </a:endParaRPr>
          </a:p>
        </p:txBody>
      </p:sp>
      <p:grpSp>
        <p:nvGrpSpPr>
          <p:cNvPr id="181" name="Group 21"/>
          <p:cNvGrpSpPr/>
          <p:nvPr/>
        </p:nvGrpSpPr>
        <p:grpSpPr>
          <a:xfrm>
            <a:off x="555120" y="3653640"/>
            <a:ext cx="767160" cy="1050840"/>
            <a:chOff x="555120" y="3653640"/>
            <a:chExt cx="767160" cy="1050840"/>
          </a:xfrm>
        </p:grpSpPr>
        <p:sp>
          <p:nvSpPr>
            <p:cNvPr id="182" name="CustomShape 22"/>
            <p:cNvSpPr/>
            <p:nvPr/>
          </p:nvSpPr>
          <p:spPr>
            <a:xfrm>
              <a:off x="555120" y="3653640"/>
              <a:ext cx="767160" cy="1050840"/>
            </a:xfrm>
            <a:custGeom>
              <a:avLst/>
              <a:gdLst/>
              <a:ahLst/>
              <a:rect l="l" t="t" r="r" b="b"/>
              <a:pathLst>
                <a:path w="767715" h="1051560">
                  <a:moveTo>
                    <a:pt x="383549" y="1051072"/>
                  </a:move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3"/>
                  </a:lnTo>
                  <a:lnTo>
                    <a:pt x="383549" y="1051072"/>
                  </a:lnTo>
                  <a:close/>
                </a:path>
              </a:pathLst>
            </a:custGeom>
            <a:solidFill>
              <a:srgbClr val="104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23"/>
            <p:cNvSpPr/>
            <p:nvPr/>
          </p:nvSpPr>
          <p:spPr>
            <a:xfrm>
              <a:off x="555120" y="3653640"/>
              <a:ext cx="767160" cy="1050840"/>
            </a:xfrm>
            <a:custGeom>
              <a:avLst/>
              <a:gdLst/>
              <a:ah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3"/>
                  </a:lnTo>
                  <a:lnTo>
                    <a:pt x="383549" y="1051072"/>
                  </a:ln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noFill/>
            <a:ln w="25560">
              <a:solidFill>
                <a:srgbClr val="b8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4" name="CustomShape 24"/>
          <p:cNvSpPr/>
          <p:nvPr/>
        </p:nvSpPr>
        <p:spPr>
          <a:xfrm>
            <a:off x="655920" y="4089240"/>
            <a:ext cx="565200" cy="14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900" spc="-7" strike="noStrike">
                <a:solidFill>
                  <a:srgbClr val="f4fdff"/>
                </a:solidFill>
                <a:latin typeface="Arial"/>
                <a:ea typeface="DejaVu Sans"/>
              </a:rPr>
              <a:t>Database</a:t>
            </a:r>
            <a:r>
              <a:rPr b="0" lang="en-IN" sz="900" spc="-7" strike="noStrike">
                <a:solidFill>
                  <a:srgbClr val="f4fdff"/>
                </a:solidFill>
                <a:latin typeface="Arial"/>
                <a:ea typeface="DejaVu Sans"/>
              </a:rPr>
              <a:t>:</a:t>
            </a:r>
            <a:endParaRPr b="0" lang="en-IN" sz="900" spc="-1" strike="noStrike">
              <a:latin typeface="Arial"/>
            </a:endParaRPr>
          </a:p>
        </p:txBody>
      </p:sp>
      <p:grpSp>
        <p:nvGrpSpPr>
          <p:cNvPr id="185" name="Group 25"/>
          <p:cNvGrpSpPr/>
          <p:nvPr/>
        </p:nvGrpSpPr>
        <p:grpSpPr>
          <a:xfrm>
            <a:off x="1321920" y="3653640"/>
            <a:ext cx="7104240" cy="682560"/>
            <a:chOff x="1321920" y="3653640"/>
            <a:chExt cx="7104240" cy="682560"/>
          </a:xfrm>
        </p:grpSpPr>
        <p:sp>
          <p:nvSpPr>
            <p:cNvPr id="186" name="CustomShape 26"/>
            <p:cNvSpPr/>
            <p:nvPr/>
          </p:nvSpPr>
          <p:spPr>
            <a:xfrm>
              <a:off x="1321920" y="3653640"/>
              <a:ext cx="7104240" cy="682560"/>
            </a:xfrm>
            <a:custGeom>
              <a:avLst/>
              <a:gdLst/>
              <a:ahLst/>
              <a:rect l="l" t="t" r="r" b="b"/>
              <a:pathLst>
                <a:path w="7105015" h="683260">
                  <a:moveTo>
                    <a:pt x="6991046" y="683073"/>
                  </a:moveTo>
                  <a:lnTo>
                    <a:pt x="0" y="683073"/>
                  </a:lnTo>
                  <a:lnTo>
                    <a:pt x="4" y="0"/>
                  </a:lnTo>
                  <a:lnTo>
                    <a:pt x="6991046" y="0"/>
                  </a:lnTo>
                  <a:lnTo>
                    <a:pt x="7035360" y="8947"/>
                  </a:lnTo>
                  <a:lnTo>
                    <a:pt x="7071549" y="33346"/>
                  </a:lnTo>
                  <a:lnTo>
                    <a:pt x="7095948" y="69535"/>
                  </a:lnTo>
                  <a:lnTo>
                    <a:pt x="7104895" y="113849"/>
                  </a:lnTo>
                  <a:lnTo>
                    <a:pt x="7104895" y="569223"/>
                  </a:lnTo>
                  <a:lnTo>
                    <a:pt x="7096227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6" y="683073"/>
                  </a:lnTo>
                  <a:close/>
                </a:path>
              </a:pathLst>
            </a:custGeom>
            <a:solidFill>
              <a:srgbClr val="ebcaca">
                <a:alpha val="9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27"/>
            <p:cNvSpPr/>
            <p:nvPr/>
          </p:nvSpPr>
          <p:spPr>
            <a:xfrm>
              <a:off x="1321920" y="3653640"/>
              <a:ext cx="7104240" cy="682560"/>
            </a:xfrm>
            <a:custGeom>
              <a:avLst/>
              <a:gdLst/>
              <a:ahLst/>
              <a:rect l="l" t="t" r="r" b="b"/>
              <a:pathLst>
                <a:path w="7105015" h="683260">
                  <a:moveTo>
                    <a:pt x="7104895" y="113849"/>
                  </a:moveTo>
                  <a:lnTo>
                    <a:pt x="7104895" y="569223"/>
                  </a:lnTo>
                  <a:lnTo>
                    <a:pt x="7102687" y="591540"/>
                  </a:lnTo>
                  <a:lnTo>
                    <a:pt x="7096226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5" y="683073"/>
                  </a:lnTo>
                  <a:lnTo>
                    <a:pt x="4" y="683073"/>
                  </a:lnTo>
                  <a:lnTo>
                    <a:pt x="4" y="0"/>
                  </a:lnTo>
                  <a:lnTo>
                    <a:pt x="6991045" y="0"/>
                  </a:lnTo>
                  <a:lnTo>
                    <a:pt x="7035360" y="8947"/>
                  </a:lnTo>
                  <a:lnTo>
                    <a:pt x="7071548" y="33346"/>
                  </a:lnTo>
                  <a:lnTo>
                    <a:pt x="7095948" y="69535"/>
                  </a:lnTo>
                  <a:lnTo>
                    <a:pt x="7104895" y="113849"/>
                  </a:lnTo>
                  <a:close/>
                </a:path>
              </a:pathLst>
            </a:custGeom>
            <a:noFill/>
            <a:ln w="255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8" name="CustomShape 28"/>
          <p:cNvSpPr/>
          <p:nvPr/>
        </p:nvSpPr>
        <p:spPr>
          <a:xfrm>
            <a:off x="1379880" y="3714840"/>
            <a:ext cx="1941840" cy="52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66600" indent="-54000">
              <a:lnSpc>
                <a:spcPts val="1369"/>
              </a:lnSpc>
              <a:spcBef>
                <a:spcPts val="99"/>
              </a:spcBef>
              <a:buClr>
                <a:srgbClr val="000000"/>
              </a:buClr>
              <a:buSzPct val="92000"/>
              <a:buFont typeface="Symbol"/>
              <a:buChar char=""/>
            </a:pPr>
            <a:r>
              <a:rPr b="0" lang="en-IN" sz="12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Netflix Movies and TV</a:t>
            </a:r>
            <a:r>
              <a:rPr b="0" lang="en-IN" sz="1200" spc="-114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2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Shows</a:t>
            </a:r>
            <a:endParaRPr b="0" lang="en-IN" sz="1200" spc="-1" strike="noStrike">
              <a:latin typeface="Arial"/>
            </a:endParaRPr>
          </a:p>
          <a:p>
            <a:pPr marL="66600" indent="-54000">
              <a:lnSpc>
                <a:spcPts val="1295"/>
              </a:lnSpc>
              <a:buClr>
                <a:srgbClr val="000000"/>
              </a:buClr>
              <a:buSzPct val="92000"/>
              <a:buFont typeface="Symbol"/>
              <a:buChar char=""/>
            </a:pPr>
            <a:r>
              <a:rPr b="0" lang="en-IN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7787 rows </a:t>
            </a:r>
            <a:r>
              <a:rPr b="0" lang="en-IN" sz="12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and </a:t>
            </a:r>
            <a:r>
              <a:rPr b="0" lang="en-IN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12</a:t>
            </a:r>
            <a:r>
              <a:rPr b="0" lang="en-IN" sz="1200" spc="-4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2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columns</a:t>
            </a:r>
            <a:endParaRPr b="0" lang="en-IN" sz="1200" spc="-1" strike="noStrike">
              <a:latin typeface="Arial"/>
            </a:endParaRPr>
          </a:p>
          <a:p>
            <a:pPr marL="66600" indent="-54000">
              <a:lnSpc>
                <a:spcPts val="1369"/>
              </a:lnSpc>
              <a:buClr>
                <a:srgbClr val="000000"/>
              </a:buClr>
              <a:buSzPct val="92000"/>
              <a:buFont typeface="Symbol"/>
              <a:buChar char=""/>
            </a:pPr>
            <a:r>
              <a:rPr b="0" lang="en-IN" sz="12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Data </a:t>
            </a:r>
            <a:r>
              <a:rPr b="0" lang="en-IN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from </a:t>
            </a:r>
            <a:r>
              <a:rPr b="0" lang="en-IN" sz="1200" spc="-7" strike="noStrike">
                <a:solidFill>
                  <a:srgbClr val="000000"/>
                </a:solidFill>
                <a:latin typeface="Times New Roman"/>
                <a:ea typeface="DejaVu Sans"/>
              </a:rPr>
              <a:t>last</a:t>
            </a:r>
            <a:r>
              <a:rPr b="0" lang="en-IN" sz="1200" spc="-26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n-IN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decade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89" name="CustomShape 29"/>
          <p:cNvSpPr/>
          <p:nvPr/>
        </p:nvSpPr>
        <p:spPr>
          <a:xfrm>
            <a:off x="0" y="0"/>
            <a:ext cx="167040" cy="5142960"/>
          </a:xfrm>
          <a:custGeom>
            <a:avLst/>
            <a:gdLst/>
            <a:ahLst/>
            <a:rect l="l" t="t" r="r" b="b"/>
            <a:pathLst>
              <a:path w="167640" h="5143500">
                <a:moveTo>
                  <a:pt x="167099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167099" y="0"/>
                </a:lnTo>
                <a:lnTo>
                  <a:pt x="167099" y="5143489"/>
                </a:lnTo>
                <a:close/>
              </a:path>
            </a:pathLst>
          </a:custGeom>
          <a:solidFill>
            <a:srgbClr val="0e3b4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30"/>
          <p:cNvSpPr/>
          <p:nvPr/>
        </p:nvSpPr>
        <p:spPr>
          <a:xfrm>
            <a:off x="550440" y="65880"/>
            <a:ext cx="4008960" cy="87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3200" spc="-15" strike="noStrike">
                <a:solidFill>
                  <a:srgbClr val="cc0000"/>
                </a:solidFill>
                <a:latin typeface="Verdana"/>
              </a:rPr>
              <a:t>Introduction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2480400" y="1686960"/>
            <a:ext cx="4175640" cy="10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 algn="ctr">
              <a:lnSpc>
                <a:spcPct val="100000"/>
              </a:lnSpc>
              <a:spcBef>
                <a:spcPts val="99"/>
              </a:spcBef>
            </a:pPr>
            <a:r>
              <a:rPr b="1" lang="en-IN" sz="7000" spc="-12" strike="noStrike">
                <a:solidFill>
                  <a:srgbClr val="cc0000"/>
                </a:solidFill>
                <a:latin typeface="Calibri"/>
              </a:rPr>
              <a:t>Thank</a:t>
            </a:r>
            <a:r>
              <a:rPr b="1" lang="en-IN" sz="7000" spc="-92" strike="noStrike">
                <a:solidFill>
                  <a:srgbClr val="cc0000"/>
                </a:solidFill>
                <a:latin typeface="Calibri"/>
              </a:rPr>
              <a:t> </a:t>
            </a:r>
            <a:r>
              <a:rPr b="1" lang="en-IN" sz="7000" spc="-32" strike="noStrike">
                <a:solidFill>
                  <a:srgbClr val="cc0000"/>
                </a:solidFill>
                <a:latin typeface="Calibri"/>
              </a:rPr>
              <a:t>you</a:t>
            </a:r>
            <a:endParaRPr b="0" lang="en-IN" sz="7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384840" y="1879920"/>
            <a:ext cx="4359240" cy="87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5200" spc="-55" strike="noStrike">
                <a:solidFill>
                  <a:srgbClr val="cc0000"/>
                </a:solidFill>
                <a:latin typeface="Calibri"/>
              </a:rPr>
              <a:t>Time </a:t>
            </a:r>
            <a:r>
              <a:rPr b="1" lang="en-IN" sz="5200" spc="-12" strike="noStrike">
                <a:solidFill>
                  <a:srgbClr val="cc0000"/>
                </a:solidFill>
                <a:latin typeface="Calibri"/>
              </a:rPr>
              <a:t>for</a:t>
            </a:r>
            <a:r>
              <a:rPr b="1" lang="en-IN" sz="5200" spc="-52" strike="noStrike">
                <a:solidFill>
                  <a:srgbClr val="cc0000"/>
                </a:solidFill>
                <a:latin typeface="Calibri"/>
              </a:rPr>
              <a:t> </a:t>
            </a:r>
            <a:r>
              <a:rPr b="1" lang="en-IN" sz="5200" spc="-7" strike="noStrike">
                <a:solidFill>
                  <a:srgbClr val="cc0000"/>
                </a:solidFill>
                <a:latin typeface="Calibri"/>
              </a:rPr>
              <a:t>Q&amp;A!!</a:t>
            </a:r>
            <a:endParaRPr b="0" lang="en-IN" sz="52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4572000" y="333000"/>
            <a:ext cx="4420440" cy="4578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80880" y="162720"/>
            <a:ext cx="4866480" cy="87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2800" spc="-15" strike="noStrike">
                <a:solidFill>
                  <a:srgbClr val="cc0000"/>
                </a:solidFill>
                <a:latin typeface="Verdana"/>
              </a:rPr>
              <a:t>Problem</a:t>
            </a:r>
            <a:r>
              <a:rPr b="1" lang="en-IN" sz="2800" spc="-75" strike="noStrike">
                <a:solidFill>
                  <a:srgbClr val="cc0000"/>
                </a:solidFill>
                <a:latin typeface="Verdana"/>
              </a:rPr>
              <a:t> </a:t>
            </a:r>
            <a:r>
              <a:rPr b="1" lang="en-IN" sz="2800" spc="-7" strike="noStrike">
                <a:solidFill>
                  <a:srgbClr val="cc0000"/>
                </a:solidFill>
                <a:latin typeface="Verdana"/>
              </a:rPr>
              <a:t>Statement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83880" y="706320"/>
            <a:ext cx="8678520" cy="446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398160" indent="-285120">
              <a:lnSpc>
                <a:spcPct val="114000"/>
              </a:lnSpc>
              <a:spcBef>
                <a:spcPts val="105"/>
              </a:spcBef>
              <a:buClr>
                <a:srgbClr val="f5fcff"/>
              </a:buClr>
              <a:buFont typeface="Arial"/>
              <a:buChar char="•"/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</a:rPr>
              <a:t>This </a:t>
            </a:r>
            <a:r>
              <a:rPr b="0" lang="en-IN" sz="1600" spc="-7" strike="noStrike">
                <a:solidFill>
                  <a:srgbClr val="254061"/>
                </a:solidFill>
                <a:latin typeface="Arial"/>
              </a:rPr>
              <a:t>dataset consists of </a:t>
            </a:r>
            <a:r>
              <a:rPr b="0" lang="en-IN" sz="1600" spc="-1" strike="noStrike">
                <a:solidFill>
                  <a:srgbClr val="254061"/>
                </a:solidFill>
                <a:latin typeface="Arial"/>
              </a:rPr>
              <a:t>tv </a:t>
            </a:r>
            <a:r>
              <a:rPr b="0" lang="en-IN" sz="1600" spc="-15" strike="noStrike">
                <a:solidFill>
                  <a:srgbClr val="254061"/>
                </a:solidFill>
                <a:latin typeface="Arial"/>
              </a:rPr>
              <a:t>shows </a:t>
            </a:r>
            <a:r>
              <a:rPr b="0" lang="en-IN" sz="1600" spc="-12" strike="noStrike">
                <a:solidFill>
                  <a:srgbClr val="254061"/>
                </a:solidFill>
                <a:latin typeface="Arial"/>
              </a:rPr>
              <a:t>and </a:t>
            </a:r>
            <a:r>
              <a:rPr b="0" lang="en-IN" sz="1600" spc="-7" strike="noStrike">
                <a:solidFill>
                  <a:srgbClr val="254061"/>
                </a:solidFill>
                <a:latin typeface="Arial"/>
              </a:rPr>
              <a:t>movies available on Netflix as </a:t>
            </a:r>
            <a:r>
              <a:rPr b="0" lang="en-IN" sz="1600" spc="-1" strike="noStrike">
                <a:solidFill>
                  <a:srgbClr val="254061"/>
                </a:solidFill>
                <a:latin typeface="Arial"/>
              </a:rPr>
              <a:t>of </a:t>
            </a:r>
            <a:r>
              <a:rPr b="0" lang="en-IN" sz="1600" spc="-12" strike="noStrike">
                <a:solidFill>
                  <a:srgbClr val="254061"/>
                </a:solidFill>
                <a:latin typeface="Arial"/>
              </a:rPr>
              <a:t>2019. </a:t>
            </a:r>
            <a:r>
              <a:rPr b="0" lang="en-IN" sz="1600" spc="-1" strike="noStrike">
                <a:solidFill>
                  <a:srgbClr val="254061"/>
                </a:solidFill>
                <a:latin typeface="Arial"/>
              </a:rPr>
              <a:t>The </a:t>
            </a:r>
            <a:r>
              <a:rPr b="0" lang="en-IN" sz="1600" spc="-7" strike="noStrike">
                <a:solidFill>
                  <a:srgbClr val="254061"/>
                </a:solidFill>
                <a:latin typeface="Arial"/>
              </a:rPr>
              <a:t>dataset is collected from Flixable </a:t>
            </a:r>
            <a:r>
              <a:rPr b="0" lang="en-IN" sz="1600" spc="-15" strike="noStrike">
                <a:solidFill>
                  <a:srgbClr val="254061"/>
                </a:solidFill>
                <a:latin typeface="Arial"/>
              </a:rPr>
              <a:t>which </a:t>
            </a:r>
            <a:r>
              <a:rPr b="0" lang="en-IN" sz="1600" spc="-7" strike="noStrike">
                <a:solidFill>
                  <a:srgbClr val="254061"/>
                </a:solidFill>
                <a:latin typeface="Arial"/>
              </a:rPr>
              <a:t>is a third-party Netflix search  engine.</a:t>
            </a:r>
            <a:endParaRPr b="0" lang="en-IN" sz="1600" spc="-1" strike="noStrike">
              <a:latin typeface="Arial"/>
            </a:endParaRPr>
          </a:p>
          <a:p>
            <a:pPr marL="455760" indent="-342360">
              <a:lnSpc>
                <a:spcPct val="100000"/>
              </a:lnSpc>
              <a:spcBef>
                <a:spcPts val="320"/>
              </a:spcBef>
              <a:buClr>
                <a:srgbClr val="f5fcff"/>
              </a:buClr>
              <a:buFont typeface="Arial"/>
              <a:buChar char="•"/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</a:rPr>
              <a:t>In </a:t>
            </a:r>
            <a:r>
              <a:rPr b="0" lang="en-IN" sz="1600" spc="-12" strike="noStrike">
                <a:solidFill>
                  <a:srgbClr val="254061"/>
                </a:solidFill>
                <a:latin typeface="Arial"/>
              </a:rPr>
              <a:t>2018, </a:t>
            </a:r>
            <a:r>
              <a:rPr b="0" lang="en-IN" sz="1600" spc="-7" strike="noStrike">
                <a:solidFill>
                  <a:srgbClr val="254061"/>
                </a:solidFill>
                <a:latin typeface="Arial"/>
              </a:rPr>
              <a:t>they released an interesting report </a:t>
            </a:r>
            <a:r>
              <a:rPr b="0" lang="en-IN" sz="1600" spc="-12" strike="noStrike">
                <a:solidFill>
                  <a:srgbClr val="254061"/>
                </a:solidFill>
                <a:latin typeface="Arial"/>
              </a:rPr>
              <a:t>which </a:t>
            </a:r>
            <a:r>
              <a:rPr b="0" lang="en-IN" sz="1600" spc="-15" strike="noStrike">
                <a:solidFill>
                  <a:srgbClr val="254061"/>
                </a:solidFill>
                <a:latin typeface="Arial"/>
              </a:rPr>
              <a:t>shows </a:t>
            </a:r>
            <a:r>
              <a:rPr b="0" lang="en-IN" sz="1600" spc="-7" strike="noStrike">
                <a:solidFill>
                  <a:srgbClr val="254061"/>
                </a:solidFill>
                <a:latin typeface="Arial"/>
              </a:rPr>
              <a:t>that </a:t>
            </a:r>
            <a:r>
              <a:rPr b="0" lang="en-IN" sz="1600" spc="-1" strike="noStrike">
                <a:solidFill>
                  <a:srgbClr val="254061"/>
                </a:solidFill>
                <a:latin typeface="Arial"/>
              </a:rPr>
              <a:t>the </a:t>
            </a:r>
            <a:r>
              <a:rPr b="0" lang="en-IN" sz="1600" spc="-7" strike="noStrike">
                <a:solidFill>
                  <a:srgbClr val="254061"/>
                </a:solidFill>
                <a:latin typeface="Arial"/>
              </a:rPr>
              <a:t>number</a:t>
            </a:r>
            <a:r>
              <a:rPr b="0" lang="en-IN" sz="1600" spc="180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IN" sz="1600" spc="-7" strike="noStrike">
                <a:solidFill>
                  <a:srgbClr val="254061"/>
                </a:solidFill>
                <a:latin typeface="Arial"/>
              </a:rPr>
              <a:t>of </a:t>
            </a:r>
            <a:r>
              <a:rPr b="0" lang="en-IN" sz="1600" spc="1" strike="noStrike">
                <a:solidFill>
                  <a:srgbClr val="254061"/>
                </a:solidFill>
                <a:latin typeface="Arial"/>
              </a:rPr>
              <a:t>TV </a:t>
            </a:r>
            <a:r>
              <a:rPr b="0" lang="en-IN" sz="1600" spc="-12" strike="noStrike">
                <a:solidFill>
                  <a:srgbClr val="254061"/>
                </a:solidFill>
                <a:latin typeface="Arial"/>
              </a:rPr>
              <a:t>shows </a:t>
            </a:r>
            <a:r>
              <a:rPr b="0" lang="en-IN" sz="1600" spc="-7" strike="noStrike">
                <a:solidFill>
                  <a:srgbClr val="254061"/>
                </a:solidFill>
                <a:latin typeface="Arial"/>
              </a:rPr>
              <a:t>on Netflix has </a:t>
            </a:r>
            <a:r>
              <a:rPr b="0" lang="en-IN" sz="1600" spc="-12" strike="noStrike">
                <a:solidFill>
                  <a:srgbClr val="254061"/>
                </a:solidFill>
                <a:latin typeface="Arial"/>
              </a:rPr>
              <a:t>nearly </a:t>
            </a:r>
            <a:r>
              <a:rPr b="0" lang="en-IN" sz="1600" spc="-7" strike="noStrike">
                <a:solidFill>
                  <a:srgbClr val="254061"/>
                </a:solidFill>
                <a:latin typeface="Arial"/>
              </a:rPr>
              <a:t>tripled since </a:t>
            </a:r>
            <a:r>
              <a:rPr b="0" lang="en-IN" sz="1600" spc="-12" strike="noStrike">
                <a:solidFill>
                  <a:srgbClr val="254061"/>
                </a:solidFill>
                <a:latin typeface="Arial"/>
              </a:rPr>
              <a:t>2010. </a:t>
            </a:r>
            <a:r>
              <a:rPr b="0" lang="en-IN" sz="1600" spc="-1" strike="noStrike">
                <a:solidFill>
                  <a:srgbClr val="254061"/>
                </a:solidFill>
                <a:latin typeface="Arial"/>
              </a:rPr>
              <a:t>The </a:t>
            </a:r>
            <a:r>
              <a:rPr b="0" lang="en-IN" sz="1600" spc="-7" strike="noStrike">
                <a:solidFill>
                  <a:srgbClr val="254061"/>
                </a:solidFill>
                <a:latin typeface="Arial"/>
              </a:rPr>
              <a:t>streaming service’s  number </a:t>
            </a:r>
            <a:r>
              <a:rPr b="0" lang="en-IN" sz="1600" spc="-1" strike="noStrike">
                <a:solidFill>
                  <a:srgbClr val="254061"/>
                </a:solidFill>
                <a:latin typeface="Arial"/>
              </a:rPr>
              <a:t>of </a:t>
            </a:r>
            <a:r>
              <a:rPr b="0" lang="en-IN" sz="1600" spc="-7" strike="noStrike">
                <a:solidFill>
                  <a:srgbClr val="254061"/>
                </a:solidFill>
                <a:latin typeface="Arial"/>
              </a:rPr>
              <a:t>movies has decreased by more than 2,000 </a:t>
            </a:r>
            <a:r>
              <a:rPr b="0" lang="en-IN" sz="1600" spc="-1" strike="noStrike">
                <a:solidFill>
                  <a:srgbClr val="254061"/>
                </a:solidFill>
                <a:latin typeface="Arial"/>
              </a:rPr>
              <a:t>titles </a:t>
            </a:r>
            <a:r>
              <a:rPr b="0" lang="en-IN" sz="1600" spc="-7" strike="noStrike">
                <a:solidFill>
                  <a:srgbClr val="254061"/>
                </a:solidFill>
                <a:latin typeface="Arial"/>
              </a:rPr>
              <a:t>since 2010, </a:t>
            </a:r>
            <a:r>
              <a:rPr b="0" lang="en-IN" sz="1600" spc="-15" strike="noStrike">
                <a:solidFill>
                  <a:srgbClr val="254061"/>
                </a:solidFill>
                <a:latin typeface="Arial"/>
              </a:rPr>
              <a:t>while  </a:t>
            </a:r>
            <a:r>
              <a:rPr b="0" lang="en-IN" sz="1600" spc="-1" strike="noStrike">
                <a:solidFill>
                  <a:srgbClr val="254061"/>
                </a:solidFill>
                <a:latin typeface="Arial"/>
              </a:rPr>
              <a:t>its </a:t>
            </a:r>
            <a:r>
              <a:rPr b="0" lang="en-IN" sz="1600" spc="-7" strike="noStrike">
                <a:solidFill>
                  <a:srgbClr val="254061"/>
                </a:solidFill>
                <a:latin typeface="Arial"/>
              </a:rPr>
              <a:t>number </a:t>
            </a:r>
            <a:r>
              <a:rPr b="0" lang="en-IN" sz="1600" spc="-1" strike="noStrike">
                <a:solidFill>
                  <a:srgbClr val="254061"/>
                </a:solidFill>
                <a:latin typeface="Arial"/>
              </a:rPr>
              <a:t>of </a:t>
            </a:r>
            <a:r>
              <a:rPr b="0" lang="en-IN" sz="1600" spc="1" strike="noStrike">
                <a:solidFill>
                  <a:srgbClr val="254061"/>
                </a:solidFill>
                <a:latin typeface="Arial"/>
              </a:rPr>
              <a:t>TV </a:t>
            </a:r>
            <a:r>
              <a:rPr b="0" lang="en-IN" sz="1600" spc="-15" strike="noStrike">
                <a:solidFill>
                  <a:srgbClr val="254061"/>
                </a:solidFill>
                <a:latin typeface="Arial"/>
              </a:rPr>
              <a:t>shows </a:t>
            </a:r>
            <a:r>
              <a:rPr b="0" lang="en-IN" sz="1600" spc="-7" strike="noStrike">
                <a:solidFill>
                  <a:srgbClr val="254061"/>
                </a:solidFill>
                <a:latin typeface="Arial"/>
              </a:rPr>
              <a:t>has nearly tripled. </a:t>
            </a:r>
            <a:r>
              <a:rPr b="0" lang="en-IN" sz="1600" spc="-1" strike="noStrike">
                <a:solidFill>
                  <a:srgbClr val="254061"/>
                </a:solidFill>
                <a:latin typeface="Arial"/>
              </a:rPr>
              <a:t>It </a:t>
            </a:r>
            <a:r>
              <a:rPr b="0" lang="en-IN" sz="1600" spc="-15" strike="noStrike">
                <a:solidFill>
                  <a:srgbClr val="254061"/>
                </a:solidFill>
                <a:latin typeface="Arial"/>
              </a:rPr>
              <a:t>will </a:t>
            </a:r>
            <a:r>
              <a:rPr b="0" lang="en-IN" sz="1600" spc="-7" strike="noStrike">
                <a:solidFill>
                  <a:srgbClr val="254061"/>
                </a:solidFill>
                <a:latin typeface="Arial"/>
              </a:rPr>
              <a:t>be interesting to explore </a:t>
            </a:r>
            <a:r>
              <a:rPr b="0" lang="en-IN" sz="1600" spc="-15" strike="noStrike">
                <a:solidFill>
                  <a:srgbClr val="254061"/>
                </a:solidFill>
                <a:latin typeface="Arial"/>
              </a:rPr>
              <a:t>what  </a:t>
            </a:r>
            <a:r>
              <a:rPr b="0" lang="en-IN" sz="1600" spc="-7" strike="noStrike">
                <a:solidFill>
                  <a:srgbClr val="254061"/>
                </a:solidFill>
                <a:latin typeface="Arial"/>
              </a:rPr>
              <a:t>all other insights can be obtained </a:t>
            </a:r>
            <a:r>
              <a:rPr b="0" lang="en-IN" sz="1600" spc="-1" strike="noStrike">
                <a:solidFill>
                  <a:srgbClr val="254061"/>
                </a:solidFill>
                <a:latin typeface="Arial"/>
              </a:rPr>
              <a:t>from the </a:t>
            </a:r>
            <a:r>
              <a:rPr b="0" lang="en-IN" sz="1600" spc="-7" strike="noStrike">
                <a:solidFill>
                  <a:srgbClr val="254061"/>
                </a:solidFill>
                <a:latin typeface="Arial"/>
              </a:rPr>
              <a:t>same</a:t>
            </a:r>
            <a:r>
              <a:rPr b="0" lang="en-IN" sz="1600" spc="29" strike="noStrike">
                <a:solidFill>
                  <a:srgbClr val="254061"/>
                </a:solidFill>
                <a:latin typeface="Arial"/>
              </a:rPr>
              <a:t> </a:t>
            </a:r>
            <a:r>
              <a:rPr b="0" lang="en-IN" sz="1600" spc="-7" strike="noStrike">
                <a:solidFill>
                  <a:srgbClr val="254061"/>
                </a:solidFill>
                <a:latin typeface="Arial"/>
              </a:rPr>
              <a:t>dataset.</a:t>
            </a:r>
            <a:endParaRPr b="0" lang="en-IN" sz="1600" spc="-1" strike="noStrike">
              <a:latin typeface="Arial"/>
            </a:endParaRPr>
          </a:p>
          <a:p>
            <a:pPr marL="455400">
              <a:lnSpc>
                <a:spcPct val="114000"/>
              </a:lnSpc>
              <a:spcBef>
                <a:spcPts val="6"/>
              </a:spcBef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  <a:ea typeface="Times New Roman"/>
              </a:rPr>
              <a:t>Integrating this dataset with other external datasets such as IMDB ratings, rotten tomatoes can also provide many interesting findings.</a:t>
            </a:r>
            <a:endParaRPr b="0" lang="en-IN" sz="1600" spc="-1" strike="noStrike">
              <a:latin typeface="Arial"/>
            </a:endParaRPr>
          </a:p>
          <a:p>
            <a:pPr marL="455400">
              <a:lnSpc>
                <a:spcPct val="114000"/>
              </a:lnSpc>
              <a:spcBef>
                <a:spcPts val="6"/>
              </a:spcBef>
            </a:pPr>
            <a:endParaRPr b="0" lang="en-IN" sz="1600" spc="-1" strike="noStrike">
              <a:latin typeface="Arial"/>
            </a:endParaRPr>
          </a:p>
          <a:p>
            <a:pPr marL="455400">
              <a:lnSpc>
                <a:spcPct val="100000"/>
              </a:lnSpc>
            </a:pPr>
            <a:r>
              <a:rPr b="1" lang="en-IN" sz="1600" spc="-1" strike="noStrike">
                <a:solidFill>
                  <a:srgbClr val="212121"/>
                </a:solidFill>
                <a:latin typeface="Arial"/>
                <a:ea typeface="Times New Roman"/>
              </a:rPr>
              <a:t>       </a:t>
            </a:r>
            <a:r>
              <a:rPr b="1" lang="en-IN" sz="1600" spc="-1" strike="noStrike">
                <a:solidFill>
                  <a:srgbClr val="254061"/>
                </a:solidFill>
                <a:latin typeface="Arial"/>
                <a:ea typeface="Times New Roman"/>
              </a:rPr>
              <a:t>  </a:t>
            </a:r>
            <a:r>
              <a:rPr b="1" lang="en-IN" sz="1600" spc="-1" strike="noStrike">
                <a:solidFill>
                  <a:srgbClr val="254061"/>
                </a:solidFill>
                <a:latin typeface="Arial"/>
                <a:ea typeface="Times New Roman"/>
              </a:rPr>
              <a:t>In this project, you are required to do</a:t>
            </a:r>
            <a:endParaRPr b="0" lang="en-IN" sz="1600" spc="-1" strike="noStrike">
              <a:latin typeface="Arial"/>
            </a:endParaRPr>
          </a:p>
          <a:p>
            <a:pPr lvl="1" marL="457200" indent="-323640">
              <a:lnSpc>
                <a:spcPct val="100000"/>
              </a:lnSpc>
              <a:buClr>
                <a:srgbClr val="254061"/>
              </a:buClr>
              <a:buFont typeface="Calibri"/>
              <a:buAutoNum type="arabicPeriod"/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  <a:ea typeface="Times New Roman"/>
              </a:rPr>
              <a:t>Exploratory Data Analysis</a:t>
            </a:r>
            <a:endParaRPr b="0" lang="en-IN" sz="1600" spc="-1" strike="noStrike">
              <a:latin typeface="Arial"/>
            </a:endParaRPr>
          </a:p>
          <a:p>
            <a:pPr lvl="1" marL="457200" indent="-323640">
              <a:lnSpc>
                <a:spcPct val="100000"/>
              </a:lnSpc>
              <a:buClr>
                <a:srgbClr val="254061"/>
              </a:buClr>
              <a:buFont typeface="Calibri"/>
              <a:buAutoNum type="arabicPeriod"/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  <a:ea typeface="Times New Roman"/>
              </a:rPr>
              <a:t>Understanding what type content is available in different countries</a:t>
            </a:r>
            <a:endParaRPr b="0" lang="en-IN" sz="1600" spc="-1" strike="noStrike">
              <a:latin typeface="Arial"/>
            </a:endParaRPr>
          </a:p>
          <a:p>
            <a:pPr lvl="1" marL="457200" indent="-323640">
              <a:lnSpc>
                <a:spcPct val="100000"/>
              </a:lnSpc>
              <a:buClr>
                <a:srgbClr val="254061"/>
              </a:buClr>
              <a:buFont typeface="Calibri"/>
              <a:buAutoNum type="arabicPeriod"/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  <a:ea typeface="Times New Roman"/>
              </a:rPr>
              <a:t>Is Netflix has increasingly focusing on TV rather than movies in recent years.</a:t>
            </a:r>
            <a:endParaRPr b="0" lang="en-IN" sz="1600" spc="-1" strike="noStrike">
              <a:latin typeface="Arial"/>
            </a:endParaRPr>
          </a:p>
          <a:p>
            <a:pPr lvl="1" marL="457200" indent="-323640">
              <a:lnSpc>
                <a:spcPct val="100000"/>
              </a:lnSpc>
              <a:buClr>
                <a:srgbClr val="254061"/>
              </a:buClr>
              <a:buFont typeface="Calibri"/>
              <a:buAutoNum type="arabicPeriod"/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  <a:ea typeface="Times New Roman"/>
              </a:rPr>
              <a:t>Clustering similar content by matching text-based features</a:t>
            </a:r>
            <a:endParaRPr b="0" lang="en-IN" sz="1600" spc="-1" strike="noStrike">
              <a:latin typeface="Arial"/>
            </a:endParaRPr>
          </a:p>
          <a:p>
            <a:pPr marL="455400">
              <a:lnSpc>
                <a:spcPct val="114000"/>
              </a:lnSpc>
              <a:spcBef>
                <a:spcPts val="6"/>
              </a:spcBef>
            </a:pPr>
            <a:endParaRPr b="0" lang="en-IN" sz="1600" spc="-1" strike="noStrike">
              <a:latin typeface="Arial"/>
            </a:endParaRPr>
          </a:p>
          <a:p>
            <a:pPr marL="455400">
              <a:lnSpc>
                <a:spcPct val="114000"/>
              </a:lnSpc>
              <a:spcBef>
                <a:spcPts val="6"/>
              </a:spcBef>
            </a:pPr>
            <a:endParaRPr b="0" lang="en-IN" sz="1600" spc="-1" strike="noStrike">
              <a:latin typeface="Arial"/>
            </a:endParaRPr>
          </a:p>
        </p:txBody>
      </p:sp>
      <p:pic>
        <p:nvPicPr>
          <p:cNvPr id="193" name="Graphic 3" descr=""/>
          <p:cNvPicPr/>
          <p:nvPr/>
        </p:nvPicPr>
        <p:blipFill>
          <a:blip r:embed="rId1"/>
          <a:stretch/>
        </p:blipFill>
        <p:spPr>
          <a:xfrm>
            <a:off x="83880" y="1347120"/>
            <a:ext cx="380160" cy="380160"/>
          </a:xfrm>
          <a:prstGeom prst="rect">
            <a:avLst/>
          </a:prstGeom>
          <a:ln>
            <a:noFill/>
          </a:ln>
        </p:spPr>
      </p:pic>
      <p:pic>
        <p:nvPicPr>
          <p:cNvPr id="194" name="Graphic 4" descr=""/>
          <p:cNvPicPr/>
          <p:nvPr/>
        </p:nvPicPr>
        <p:blipFill>
          <a:blip r:embed="rId2"/>
          <a:stretch/>
        </p:blipFill>
        <p:spPr>
          <a:xfrm>
            <a:off x="83880" y="2570040"/>
            <a:ext cx="384840" cy="384840"/>
          </a:xfrm>
          <a:prstGeom prst="rect">
            <a:avLst/>
          </a:prstGeom>
          <a:ln>
            <a:noFill/>
          </a:ln>
        </p:spPr>
      </p:pic>
      <p:pic>
        <p:nvPicPr>
          <p:cNvPr id="195" name="Graphic 5" descr=""/>
          <p:cNvPicPr/>
          <p:nvPr/>
        </p:nvPicPr>
        <p:blipFill>
          <a:blip r:embed="rId3"/>
          <a:stretch/>
        </p:blipFill>
        <p:spPr>
          <a:xfrm>
            <a:off x="83880" y="706320"/>
            <a:ext cx="380160" cy="380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03120" y="56880"/>
            <a:ext cx="5963760" cy="87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3200" spc="-12" strike="noStrike">
                <a:solidFill>
                  <a:srgbClr val="cc0000"/>
                </a:solidFill>
                <a:latin typeface="Verdana"/>
              </a:rPr>
              <a:t>Data</a:t>
            </a:r>
            <a:r>
              <a:rPr b="1" lang="en-IN" sz="3200" spc="-52" strike="noStrike">
                <a:solidFill>
                  <a:srgbClr val="cc0000"/>
                </a:solidFill>
                <a:latin typeface="Verdana"/>
              </a:rPr>
              <a:t> </a:t>
            </a:r>
            <a:r>
              <a:rPr b="1" lang="en-IN" sz="3200" spc="-12" strike="noStrike">
                <a:solidFill>
                  <a:srgbClr val="cc0000"/>
                </a:solidFill>
                <a:latin typeface="Verdana"/>
              </a:rPr>
              <a:t>Description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303120" y="843840"/>
            <a:ext cx="8154360" cy="372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551160">
              <a:lnSpc>
                <a:spcPct val="100000"/>
              </a:lnSpc>
              <a:spcBef>
                <a:spcPts val="99"/>
              </a:spcBef>
            </a:pPr>
            <a:r>
              <a:rPr b="1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The data was collected from Flixable which is third party Netflix </a:t>
            </a:r>
            <a:endParaRPr b="0" lang="en-IN" sz="1800" spc="-1" strike="noStrike">
              <a:latin typeface="Arial"/>
            </a:endParaRPr>
          </a:p>
          <a:p>
            <a:pPr marL="551160">
              <a:lnSpc>
                <a:spcPct val="100000"/>
              </a:lnSpc>
              <a:spcBef>
                <a:spcPts val="99"/>
              </a:spcBef>
            </a:pPr>
            <a:r>
              <a:rPr b="1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search engine. The dataset consists of movies and TV shows data till </a:t>
            </a:r>
            <a:endParaRPr b="0" lang="en-IN" sz="1800" spc="-1" strike="noStrike">
              <a:latin typeface="Arial"/>
            </a:endParaRPr>
          </a:p>
          <a:p>
            <a:pPr marL="551160">
              <a:lnSpc>
                <a:spcPct val="100000"/>
              </a:lnSpc>
              <a:spcBef>
                <a:spcPts val="99"/>
              </a:spcBef>
            </a:pPr>
            <a:r>
              <a:rPr b="1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2019. The dataset has 7787 rows of data.</a:t>
            </a:r>
            <a:endParaRPr b="0" lang="en-IN" sz="1800" spc="-1" strike="noStrike">
              <a:latin typeface="Arial"/>
            </a:endParaRPr>
          </a:p>
          <a:p>
            <a:pPr marL="93960">
              <a:lnSpc>
                <a:spcPct val="100000"/>
              </a:lnSpc>
              <a:spcBef>
                <a:spcPts val="99"/>
              </a:spcBef>
            </a:pPr>
            <a:endParaRPr b="0" lang="en-IN" sz="1800" spc="-1" strike="noStrike">
              <a:latin typeface="Arial"/>
            </a:endParaRPr>
          </a:p>
          <a:p>
            <a:pPr marL="551160">
              <a:lnSpc>
                <a:spcPct val="100000"/>
              </a:lnSpc>
              <a:spcBef>
                <a:spcPts val="99"/>
              </a:spcBef>
            </a:pPr>
            <a:r>
              <a:rPr b="1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The dataset consists of eleven textual columns and one numeric</a:t>
            </a:r>
            <a:endParaRPr b="0" lang="en-IN" sz="1800" spc="-1" strike="noStrike">
              <a:latin typeface="Arial"/>
            </a:endParaRPr>
          </a:p>
          <a:p>
            <a:pPr marL="551160">
              <a:lnSpc>
                <a:spcPct val="100000"/>
              </a:lnSpc>
              <a:spcBef>
                <a:spcPts val="99"/>
              </a:spcBef>
            </a:pPr>
            <a:r>
              <a:rPr b="1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column.</a:t>
            </a:r>
            <a:endParaRPr b="0" lang="en-IN" sz="1800" spc="-1" strike="noStrike">
              <a:latin typeface="Arial"/>
            </a:endParaRPr>
          </a:p>
          <a:p>
            <a:pPr marL="93960">
              <a:lnSpc>
                <a:spcPct val="100000"/>
              </a:lnSpc>
              <a:spcBef>
                <a:spcPts val="99"/>
              </a:spcBef>
            </a:pPr>
            <a:endParaRPr b="0" lang="en-IN" sz="1800" spc="-1" strike="noStrike">
              <a:latin typeface="Arial"/>
            </a:endParaRPr>
          </a:p>
          <a:p>
            <a:pPr marL="93960">
              <a:lnSpc>
                <a:spcPct val="100000"/>
              </a:lnSpc>
              <a:spcBef>
                <a:spcPts val="99"/>
              </a:spcBef>
            </a:pPr>
            <a:r>
              <a:rPr b="1" lang="en-IN" sz="1950" spc="-12" strike="noStrike">
                <a:solidFill>
                  <a:srgbClr val="254061"/>
                </a:solidFill>
                <a:latin typeface="Arial"/>
                <a:ea typeface="DejaVu Sans"/>
              </a:rPr>
              <a:t>Attribute </a:t>
            </a:r>
            <a:r>
              <a:rPr b="1" lang="en-IN" sz="1950" spc="-7" strike="noStrike">
                <a:solidFill>
                  <a:srgbClr val="254061"/>
                </a:solidFill>
                <a:latin typeface="Arial"/>
                <a:ea typeface="DejaVu Sans"/>
              </a:rPr>
              <a:t>Information </a:t>
            </a:r>
            <a:r>
              <a:rPr b="1" lang="en-IN" sz="1950" spc="-1" strike="noStrike">
                <a:solidFill>
                  <a:srgbClr val="254061"/>
                </a:solidFill>
                <a:latin typeface="Arial"/>
                <a:ea typeface="DejaVu Sans"/>
              </a:rPr>
              <a:t>:</a:t>
            </a:r>
            <a:endParaRPr b="0" lang="en-IN" sz="1950" spc="-1" strike="noStrike">
              <a:latin typeface="Arial"/>
            </a:endParaRPr>
          </a:p>
          <a:p>
            <a:pPr marL="551160" indent="-415080">
              <a:lnSpc>
                <a:spcPct val="100000"/>
              </a:lnSpc>
              <a:spcBef>
                <a:spcPts val="1559"/>
              </a:spcBef>
              <a:buClr>
                <a:srgbClr val="254061"/>
              </a:buClr>
              <a:buFont typeface="StarSymbol"/>
              <a:buAutoNum type="arabicPeriod"/>
            </a:pPr>
            <a:r>
              <a:rPr b="1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show_id </a:t>
            </a:r>
            <a:r>
              <a:rPr b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: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Unique ID for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every Movie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/ </a:t>
            </a:r>
            <a:r>
              <a:rPr b="0" lang="en-IN" sz="1800" spc="-41" strike="noStrike">
                <a:solidFill>
                  <a:srgbClr val="254061"/>
                </a:solidFill>
                <a:latin typeface="Arial"/>
                <a:ea typeface="DejaVu Sans"/>
              </a:rPr>
              <a:t>Tv</a:t>
            </a:r>
            <a:r>
              <a:rPr b="0" lang="en-IN" sz="1800" spc="-55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Show</a:t>
            </a:r>
            <a:endParaRPr b="0" lang="en-IN" sz="1800" spc="-1" strike="noStrike">
              <a:latin typeface="Arial"/>
            </a:endParaRPr>
          </a:p>
          <a:p>
            <a:pPr marL="551160" indent="-415080">
              <a:lnSpc>
                <a:spcPct val="100000"/>
              </a:lnSpc>
              <a:spcBef>
                <a:spcPts val="306"/>
              </a:spcBef>
              <a:buClr>
                <a:srgbClr val="254061"/>
              </a:buClr>
              <a:buFont typeface="StarSymbol"/>
              <a:buAutoNum type="arabicPeriod"/>
            </a:pPr>
            <a:r>
              <a:rPr b="1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type </a:t>
            </a:r>
            <a:r>
              <a:rPr b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: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Identiﬁer - A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Movie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or </a:t>
            </a:r>
            <a:r>
              <a:rPr b="0" lang="en-IN" sz="1800" spc="1" strike="noStrike">
                <a:solidFill>
                  <a:srgbClr val="254061"/>
                </a:solidFill>
                <a:latin typeface="Arial"/>
                <a:ea typeface="DejaVu Sans"/>
              </a:rPr>
              <a:t>TV</a:t>
            </a:r>
            <a:r>
              <a:rPr b="0" lang="en-IN" sz="1800" spc="-66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Show</a:t>
            </a:r>
            <a:endParaRPr b="0" lang="en-IN" sz="1800" spc="-1" strike="noStrike">
              <a:latin typeface="Arial"/>
            </a:endParaRPr>
          </a:p>
          <a:p>
            <a:pPr marL="551160" indent="-415080">
              <a:lnSpc>
                <a:spcPct val="100000"/>
              </a:lnSpc>
              <a:spcBef>
                <a:spcPts val="306"/>
              </a:spcBef>
              <a:buClr>
                <a:srgbClr val="254061"/>
              </a:buClr>
              <a:buFont typeface="StarSymbol"/>
              <a:buAutoNum type="arabicPeriod"/>
            </a:pPr>
            <a:r>
              <a:rPr b="1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title </a:t>
            </a:r>
            <a:r>
              <a:rPr b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: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Title of the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Movie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/ </a:t>
            </a:r>
            <a:r>
              <a:rPr b="0" lang="en-IN" sz="1800" spc="-41" strike="noStrike">
                <a:solidFill>
                  <a:srgbClr val="254061"/>
                </a:solidFill>
                <a:latin typeface="Arial"/>
                <a:ea typeface="DejaVu Sans"/>
              </a:rPr>
              <a:t>Tv</a:t>
            </a:r>
            <a:r>
              <a:rPr b="0" lang="en-IN" sz="1800" spc="-111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Show</a:t>
            </a:r>
            <a:endParaRPr b="0" lang="en-IN" sz="1800" spc="-1" strike="noStrike">
              <a:latin typeface="Arial"/>
            </a:endParaRPr>
          </a:p>
          <a:p>
            <a:pPr marL="551160" indent="-415080">
              <a:lnSpc>
                <a:spcPct val="100000"/>
              </a:lnSpc>
              <a:spcBef>
                <a:spcPts val="306"/>
              </a:spcBef>
              <a:buClr>
                <a:srgbClr val="254061"/>
              </a:buClr>
              <a:buFont typeface="StarSymbol"/>
              <a:buAutoNum type="arabicPeriod"/>
            </a:pPr>
            <a:r>
              <a:rPr b="1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director </a:t>
            </a:r>
            <a:r>
              <a:rPr b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: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Director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of the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 Movie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98" name="Graphic 4" descr=""/>
          <p:cNvPicPr/>
          <p:nvPr/>
        </p:nvPicPr>
        <p:blipFill>
          <a:blip r:embed="rId1"/>
          <a:stretch/>
        </p:blipFill>
        <p:spPr>
          <a:xfrm>
            <a:off x="303120" y="843840"/>
            <a:ext cx="568800" cy="568800"/>
          </a:xfrm>
          <a:prstGeom prst="rect">
            <a:avLst/>
          </a:prstGeom>
          <a:ln>
            <a:noFill/>
          </a:ln>
        </p:spPr>
      </p:pic>
      <p:pic>
        <p:nvPicPr>
          <p:cNvPr id="199" name="Graphic 5" descr=""/>
          <p:cNvPicPr/>
          <p:nvPr/>
        </p:nvPicPr>
        <p:blipFill>
          <a:blip r:embed="rId2"/>
          <a:stretch/>
        </p:blipFill>
        <p:spPr>
          <a:xfrm>
            <a:off x="303120" y="1998720"/>
            <a:ext cx="568800" cy="56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04920" y="1123920"/>
            <a:ext cx="6933600" cy="255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35360" algn="just">
              <a:lnSpc>
                <a:spcPct val="100000"/>
              </a:lnSpc>
              <a:spcBef>
                <a:spcPts val="309"/>
              </a:spcBef>
            </a:pPr>
            <a:r>
              <a:rPr b="1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5.   cast </a:t>
            </a:r>
            <a:r>
              <a:rPr b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: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Actors involved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in the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movie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/</a:t>
            </a:r>
            <a:r>
              <a:rPr b="0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show</a:t>
            </a:r>
            <a:endParaRPr b="0" lang="en-IN" sz="1800" spc="-1" strike="noStrike">
              <a:latin typeface="Arial"/>
            </a:endParaRPr>
          </a:p>
          <a:p>
            <a:pPr marL="135360" algn="just">
              <a:lnSpc>
                <a:spcPct val="100000"/>
              </a:lnSpc>
              <a:spcBef>
                <a:spcPts val="306"/>
              </a:spcBef>
            </a:pPr>
            <a:r>
              <a:rPr b="1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6.   country </a:t>
            </a:r>
            <a:r>
              <a:rPr b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: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Country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where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the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movie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/ show was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 produced</a:t>
            </a:r>
            <a:endParaRPr b="0" lang="en-IN" sz="1800" spc="-1" strike="noStrike">
              <a:latin typeface="Arial"/>
            </a:endParaRPr>
          </a:p>
          <a:p>
            <a:pPr marL="135360" algn="just">
              <a:lnSpc>
                <a:spcPct val="100000"/>
              </a:lnSpc>
              <a:spcBef>
                <a:spcPts val="306"/>
              </a:spcBef>
            </a:pPr>
            <a:r>
              <a:rPr b="1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7.   date_added </a:t>
            </a:r>
            <a:r>
              <a:rPr b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: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Date it was added on</a:t>
            </a:r>
            <a:r>
              <a:rPr b="0" lang="en-IN" sz="1800" spc="-21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Netﬂix</a:t>
            </a:r>
            <a:endParaRPr b="0" lang="en-IN" sz="1800" spc="-1" strike="noStrike">
              <a:latin typeface="Arial"/>
            </a:endParaRPr>
          </a:p>
          <a:p>
            <a:pPr marL="135360" algn="just">
              <a:lnSpc>
                <a:spcPct val="100000"/>
              </a:lnSpc>
              <a:spcBef>
                <a:spcPts val="306"/>
              </a:spcBef>
            </a:pPr>
            <a:r>
              <a:rPr b="1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8.   release_year </a:t>
            </a:r>
            <a:r>
              <a:rPr b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: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Actual Release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year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of the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movie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/</a:t>
            </a:r>
            <a:r>
              <a:rPr b="0" lang="en-IN" sz="1800" spc="1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show</a:t>
            </a:r>
            <a:endParaRPr b="0" lang="en-IN" sz="1800" spc="-1" strike="noStrike">
              <a:latin typeface="Arial"/>
            </a:endParaRPr>
          </a:p>
          <a:p>
            <a:pPr marL="135360" algn="just">
              <a:lnSpc>
                <a:spcPct val="100000"/>
              </a:lnSpc>
              <a:spcBef>
                <a:spcPts val="306"/>
              </a:spcBef>
            </a:pPr>
            <a:r>
              <a:rPr b="1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9.    rating </a:t>
            </a:r>
            <a:r>
              <a:rPr b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: </a:t>
            </a:r>
            <a:r>
              <a:rPr b="0" lang="en-IN" sz="1800" spc="1" strike="noStrike">
                <a:solidFill>
                  <a:srgbClr val="254061"/>
                </a:solidFill>
                <a:latin typeface="Arial"/>
                <a:ea typeface="DejaVu Sans"/>
              </a:rPr>
              <a:t>TV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Rating of the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movie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/</a:t>
            </a:r>
            <a:r>
              <a:rPr b="0" lang="en-IN" sz="1800" spc="-72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show</a:t>
            </a:r>
            <a:endParaRPr b="0" lang="en-IN" sz="1800" spc="-1" strike="noStrike">
              <a:latin typeface="Arial"/>
            </a:endParaRPr>
          </a:p>
          <a:p>
            <a:pPr marL="12240" algn="just">
              <a:lnSpc>
                <a:spcPct val="100000"/>
              </a:lnSpc>
              <a:spcBef>
                <a:spcPts val="309"/>
              </a:spcBef>
            </a:pP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1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10.   duration </a:t>
            </a:r>
            <a:r>
              <a:rPr b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: </a:t>
            </a:r>
            <a:r>
              <a:rPr b="0" lang="en-IN" sz="1800" spc="-41" strike="noStrike">
                <a:solidFill>
                  <a:srgbClr val="254061"/>
                </a:solidFill>
                <a:latin typeface="Arial"/>
                <a:ea typeface="DejaVu Sans"/>
              </a:rPr>
              <a:t>Total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Duration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- in minutes or number of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 seasons</a:t>
            </a:r>
            <a:endParaRPr b="0" lang="en-IN" sz="1800" spc="-1" strike="noStrike">
              <a:latin typeface="Arial"/>
            </a:endParaRPr>
          </a:p>
          <a:p>
            <a:pPr marL="12240" algn="just">
              <a:lnSpc>
                <a:spcPct val="100000"/>
              </a:lnSpc>
              <a:spcBef>
                <a:spcPts val="306"/>
              </a:spcBef>
            </a:pPr>
            <a:r>
              <a:rPr b="0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1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11.   listed_in </a:t>
            </a:r>
            <a:r>
              <a:rPr b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:</a:t>
            </a:r>
            <a:r>
              <a:rPr b="1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Genre</a:t>
            </a:r>
            <a:endParaRPr b="0" lang="en-IN" sz="1800" spc="-1" strike="noStrike">
              <a:latin typeface="Arial"/>
            </a:endParaRPr>
          </a:p>
          <a:p>
            <a:pPr marL="12240" algn="just">
              <a:lnSpc>
                <a:spcPct val="100000"/>
              </a:lnSpc>
              <a:spcBef>
                <a:spcPts val="306"/>
              </a:spcBef>
            </a:pPr>
            <a:r>
              <a:rPr b="0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1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12.   description: </a:t>
            </a:r>
            <a:r>
              <a:rPr b="0" lang="en-IN" sz="1800" spc="-7" strike="noStrike">
                <a:solidFill>
                  <a:srgbClr val="254061"/>
                </a:solidFill>
                <a:latin typeface="Arial"/>
                <a:ea typeface="DejaVu Sans"/>
              </a:rPr>
              <a:t>The Summary</a:t>
            </a:r>
            <a:r>
              <a:rPr b="0" lang="en-IN" sz="1800" spc="-60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0" lang="en-IN" sz="1800" spc="-12" strike="noStrike">
                <a:solidFill>
                  <a:srgbClr val="254061"/>
                </a:solidFill>
                <a:latin typeface="Arial"/>
                <a:ea typeface="DejaVu Sans"/>
              </a:rPr>
              <a:t>description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72600" y="133200"/>
            <a:ext cx="6868800" cy="55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en-IN" sz="3600" spc="-12" strike="noStrike">
                <a:solidFill>
                  <a:srgbClr val="cc0000"/>
                </a:solidFill>
                <a:latin typeface="Verdana"/>
              </a:rPr>
              <a:t>Data</a:t>
            </a:r>
            <a:r>
              <a:rPr b="1" lang="en-IN" sz="3600" spc="-52" strike="noStrike">
                <a:solidFill>
                  <a:srgbClr val="cc0000"/>
                </a:solidFill>
                <a:latin typeface="Verdana"/>
              </a:rPr>
              <a:t> </a:t>
            </a:r>
            <a:r>
              <a:rPr b="1" lang="en-IN" sz="3600" spc="-12" strike="noStrike">
                <a:solidFill>
                  <a:srgbClr val="cc0000"/>
                </a:solidFill>
                <a:latin typeface="Verdana"/>
              </a:rPr>
              <a:t>Description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228600" y="795600"/>
            <a:ext cx="8609760" cy="351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1800" spc="-1" strike="noStrike" u="sng">
                <a:solidFill>
                  <a:srgbClr val="254061"/>
                </a:solidFill>
                <a:uFillTx/>
                <a:latin typeface="Arial"/>
                <a:ea typeface="DejaVu Sans"/>
              </a:rPr>
              <a:t>Null Value Treatment: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●</a:t>
            </a:r>
            <a:r>
              <a:rPr b="0" i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1" i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Director</a:t>
            </a:r>
            <a:r>
              <a:rPr b="0" i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feature have more than </a:t>
            </a:r>
            <a:r>
              <a:rPr b="1" i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30.68% </a:t>
            </a:r>
            <a:r>
              <a:rPr b="0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of null values. Filling null values by ‘unknown’.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● </a:t>
            </a:r>
            <a:r>
              <a:rPr b="1" i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Country</a:t>
            </a:r>
            <a:r>
              <a:rPr b="0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 feature have </a:t>
            </a:r>
            <a:r>
              <a:rPr b="1" i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6.51% </a:t>
            </a:r>
            <a:r>
              <a:rPr b="0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of null values. Filling null values by mode of feature.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● </a:t>
            </a:r>
            <a:r>
              <a:rPr b="1" i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Cast feature </a:t>
            </a:r>
            <a:r>
              <a:rPr b="0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have </a:t>
            </a:r>
            <a:r>
              <a:rPr b="1" i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9.22% </a:t>
            </a:r>
            <a:r>
              <a:rPr b="0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of null values. Filling null values by ‘unknown’.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●</a:t>
            </a:r>
            <a:r>
              <a:rPr b="1" i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 </a:t>
            </a:r>
            <a:r>
              <a:rPr b="1" i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Rating </a:t>
            </a:r>
            <a:r>
              <a:rPr b="0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feature have </a:t>
            </a:r>
            <a:r>
              <a:rPr b="1" i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0.09% </a:t>
            </a:r>
            <a:r>
              <a:rPr b="0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of null values. Filling null values by mode of feature.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● </a:t>
            </a:r>
            <a:r>
              <a:rPr b="1" i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Date_added </a:t>
            </a:r>
            <a:r>
              <a:rPr b="0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feature have </a:t>
            </a:r>
            <a:r>
              <a:rPr b="1" i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0.13% </a:t>
            </a:r>
            <a:r>
              <a:rPr b="0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of null values. Dropping rows  corresponding to null values.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259920" y="33480"/>
            <a:ext cx="457128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c00000"/>
                </a:solidFill>
                <a:latin typeface="Calibri"/>
                <a:ea typeface="DejaVu Sans"/>
              </a:rPr>
              <a:t>Null Value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13" descr=""/>
          <p:cNvPicPr/>
          <p:nvPr/>
        </p:nvPicPr>
        <p:blipFill>
          <a:blip r:embed="rId1"/>
          <a:stretch/>
        </p:blipFill>
        <p:spPr>
          <a:xfrm>
            <a:off x="4236480" y="874440"/>
            <a:ext cx="4692240" cy="4088880"/>
          </a:xfrm>
          <a:prstGeom prst="rect">
            <a:avLst/>
          </a:prstGeom>
          <a:ln>
            <a:noFill/>
          </a:ln>
          <a:effectLst>
            <a:glow rad="355600">
              <a:schemeClr val="accent2">
                <a:satMod val="175000"/>
                <a:alpha val="40000"/>
              </a:schemeClr>
            </a:glow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205" name="CustomShape 1"/>
          <p:cNvSpPr/>
          <p:nvPr/>
        </p:nvSpPr>
        <p:spPr>
          <a:xfrm>
            <a:off x="7543440" y="971640"/>
            <a:ext cx="1179360" cy="60876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1e90ff"/>
          </a:solidFill>
          <a:ln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index=Movie</a:t>
            </a:r>
            <a:endParaRPr b="0" lang="en-IN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type=5377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1447920" y="151560"/>
            <a:ext cx="563112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da0000"/>
                </a:solidFill>
                <a:latin typeface="Calibri"/>
                <a:ea typeface="DejaVu Sans"/>
              </a:rPr>
              <a:t>Exploratory Data Analysis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152280" y="971640"/>
            <a:ext cx="4083480" cy="21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IN" sz="2000" spc="-1" strike="noStrike">
                <a:solidFill>
                  <a:srgbClr val="254061"/>
                </a:solidFill>
                <a:latin typeface="Calibri"/>
                <a:ea typeface="DejaVu Sans"/>
              </a:rPr>
              <a:t>Type of content available on Netflix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Calibri"/>
                <a:ea typeface="DejaVu Sans"/>
              </a:rPr>
              <a:t>•</a:t>
            </a:r>
            <a:r>
              <a:rPr b="0" lang="en-IN" sz="1800" spc="-1" strike="noStrike">
                <a:solidFill>
                  <a:srgbClr val="254061"/>
                </a:solidFill>
                <a:latin typeface="Calibri"/>
                <a:ea typeface="DejaVu Sans"/>
              </a:rPr>
              <a:t>It is evident that there are more movies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Calibri"/>
                <a:ea typeface="DejaVu Sans"/>
              </a:rPr>
              <a:t>on Netflix than TV shows.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Calibri"/>
                <a:ea typeface="DejaVu Sans"/>
              </a:rPr>
              <a:t>•</a:t>
            </a:r>
            <a:r>
              <a:rPr b="0" lang="en-IN" sz="1800" spc="-1" strike="noStrike">
                <a:solidFill>
                  <a:srgbClr val="254061"/>
                </a:solidFill>
                <a:latin typeface="Calibri"/>
                <a:ea typeface="DejaVu Sans"/>
              </a:rPr>
              <a:t>Netflix has 5377 movies, which is more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1800" spc="-1" strike="noStrike">
                <a:solidFill>
                  <a:srgbClr val="254061"/>
                </a:solidFill>
                <a:latin typeface="Calibri"/>
                <a:ea typeface="DejaVu Sans"/>
              </a:rPr>
              <a:t>than double the quantity of TV shows.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1" descr=""/>
          <p:cNvPicPr/>
          <p:nvPr/>
        </p:nvPicPr>
        <p:blipFill>
          <a:blip r:embed="rId1"/>
          <a:stretch/>
        </p:blipFill>
        <p:spPr>
          <a:xfrm>
            <a:off x="4267080" y="666720"/>
            <a:ext cx="4571280" cy="423576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1143000" y="131760"/>
            <a:ext cx="556200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da0000"/>
                </a:solidFill>
                <a:latin typeface="Calibri"/>
                <a:ea typeface="DejaVu Sans"/>
              </a:rPr>
              <a:t>     </a:t>
            </a:r>
            <a:r>
              <a:rPr b="1" lang="en-IN" sz="3200" spc="-1" strike="noStrike">
                <a:solidFill>
                  <a:srgbClr val="da0000"/>
                </a:solidFill>
                <a:latin typeface="Calibri"/>
                <a:ea typeface="DejaVu Sans"/>
              </a:rPr>
              <a:t>Exploratory Data Analysis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76320" y="819000"/>
            <a:ext cx="6628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254061"/>
                </a:solidFill>
                <a:latin typeface="Arial"/>
                <a:ea typeface="DejaVu Sans"/>
              </a:rPr>
              <a:t>Top countries with highest content production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304920" y="1326600"/>
            <a:ext cx="5485680" cy="179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254061"/>
              </a:buClr>
              <a:buFont typeface="Wingdings" charset="2"/>
              <a:buChar char=""/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  <a:ea typeface="DejaVu Sans"/>
              </a:rPr>
              <a:t>United States has the most number of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  <a:ea typeface="DejaVu Sans"/>
              </a:rPr>
              <a:t>content on Netflix </a:t>
            </a:r>
            <a:endParaRPr b="0" lang="en-IN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254061"/>
              </a:buClr>
              <a:buFont typeface="Wingdings" charset="2"/>
              <a:buChar char=""/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  <a:ea typeface="DejaVu Sans"/>
              </a:rPr>
              <a:t>India has second highest content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  <a:ea typeface="DejaVu Sans"/>
              </a:rPr>
              <a:t>on Netflix</a:t>
            </a:r>
            <a:endParaRPr b="0" lang="en-IN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254061"/>
              </a:buClr>
              <a:buFont typeface="Wingdings" charset="2"/>
              <a:buChar char=""/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  <a:ea typeface="DejaVu Sans"/>
              </a:rPr>
              <a:t>Australia and Taiwan has least number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254061"/>
                </a:solidFill>
                <a:latin typeface="Arial"/>
                <a:ea typeface="DejaVu Sans"/>
              </a:rPr>
              <a:t>of content on Netflix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</TotalTime>
  <Application>Real_Office/6.2.3.2$Windows_x86 LibreOffice_project/b40a93cffb3080b9876e40c60e03703e9bd35612</Application>
  <Words>1726</Words>
  <Paragraphs>167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2022-04-02T13:43:54Z</dcterms:created>
  <dc:creator>Kartika Sharma</dc:creator>
  <dc:description/>
  <dc:language>en-IN</dc:language>
  <cp:lastModifiedBy/>
  <dcterms:modified xsi:type="dcterms:W3CDTF">2023-03-26T21:46:59Z</dcterms:modified>
  <cp:revision>8</cp:revision>
  <dc:subject/>
  <dc:title>Capstone Project-3 HEALTH INSURANCE CROSS SELL PREDICTION Kartika Sharma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reated">
    <vt:filetime>2021-09-29T00:00:00Z</vt:filetime>
  </property>
  <property fmtid="{D5CDD505-2E9C-101B-9397-08002B2CF9AE}" pid="4" name="Creator">
    <vt:lpwstr>Microsoft® PowerPoint® for Microsoft 365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astSaved">
    <vt:filetime>2022-04-02T00:00:00Z</vt:filetime>
  </property>
  <property fmtid="{D5CDD505-2E9C-101B-9397-08002B2CF9AE}" pid="8" name="LinksUpToDate">
    <vt:bool>0</vt:bool>
  </property>
  <property fmtid="{D5CDD505-2E9C-101B-9397-08002B2CF9AE}" pid="9" name="MMClips">
    <vt:i4>0</vt:i4>
  </property>
  <property fmtid="{D5CDD505-2E9C-101B-9397-08002B2CF9AE}" pid="10" name="Notes">
    <vt:i4>0</vt:i4>
  </property>
  <property fmtid="{D5CDD505-2E9C-101B-9397-08002B2CF9AE}" pid="11" name="PresentationFormat">
    <vt:lpwstr>On-screen Show (16:9)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31</vt:i4>
  </property>
</Properties>
</file>